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Lst>
  <p:notesMasterIdLst>
    <p:notesMasterId r:id="rId74"/>
  </p:notesMasterIdLst>
  <p:handoutMasterIdLst>
    <p:handoutMasterId r:id="rId75"/>
  </p:handoutMasterIdLst>
  <p:sldIdLst>
    <p:sldId id="269" r:id="rId6"/>
    <p:sldId id="270" r:id="rId7"/>
    <p:sldId id="257" r:id="rId8"/>
    <p:sldId id="258" r:id="rId9"/>
    <p:sldId id="259" r:id="rId10"/>
    <p:sldId id="260" r:id="rId11"/>
    <p:sldId id="261" r:id="rId12"/>
    <p:sldId id="262" r:id="rId13"/>
    <p:sldId id="263"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331" r:id="rId34"/>
    <p:sldId id="292" r:id="rId35"/>
    <p:sldId id="293" r:id="rId36"/>
    <p:sldId id="294" r:id="rId37"/>
    <p:sldId id="295" r:id="rId38"/>
    <p:sldId id="296" r:id="rId39"/>
    <p:sldId id="297" r:id="rId40"/>
    <p:sldId id="298" r:id="rId41"/>
    <p:sldId id="299" r:id="rId42"/>
    <p:sldId id="300" r:id="rId43"/>
    <p:sldId id="301" r:id="rId44"/>
    <p:sldId id="302" r:id="rId45"/>
    <p:sldId id="303" r:id="rId46"/>
    <p:sldId id="304" r:id="rId47"/>
    <p:sldId id="305" r:id="rId48"/>
    <p:sldId id="306" r:id="rId49"/>
    <p:sldId id="307" r:id="rId50"/>
    <p:sldId id="308" r:id="rId51"/>
    <p:sldId id="309" r:id="rId52"/>
    <p:sldId id="310" r:id="rId53"/>
    <p:sldId id="311" r:id="rId54"/>
    <p:sldId id="312" r:id="rId55"/>
    <p:sldId id="313" r:id="rId56"/>
    <p:sldId id="314" r:id="rId57"/>
    <p:sldId id="315" r:id="rId58"/>
    <p:sldId id="316" r:id="rId59"/>
    <p:sldId id="317" r:id="rId60"/>
    <p:sldId id="318" r:id="rId61"/>
    <p:sldId id="319" r:id="rId62"/>
    <p:sldId id="320" r:id="rId63"/>
    <p:sldId id="321" r:id="rId64"/>
    <p:sldId id="322" r:id="rId65"/>
    <p:sldId id="323" r:id="rId66"/>
    <p:sldId id="324" r:id="rId67"/>
    <p:sldId id="325" r:id="rId68"/>
    <p:sldId id="326" r:id="rId69"/>
    <p:sldId id="327" r:id="rId70"/>
    <p:sldId id="328" r:id="rId71"/>
    <p:sldId id="329" r:id="rId72"/>
    <p:sldId id="330" r:id="rId7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5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63" Type="http://schemas.openxmlformats.org/officeDocument/2006/relationships/slide" Target="slides/slide58.xml"/><Relationship Id="rId68" Type="http://schemas.openxmlformats.org/officeDocument/2006/relationships/slide" Target="slides/slide63.xml"/><Relationship Id="rId76" Type="http://schemas.openxmlformats.org/officeDocument/2006/relationships/presProps" Target="presProps.xml"/><Relationship Id="rId7" Type="http://schemas.openxmlformats.org/officeDocument/2006/relationships/slide" Target="slides/slide2.xml"/><Relationship Id="rId71" Type="http://schemas.openxmlformats.org/officeDocument/2006/relationships/slide" Target="slides/slide66.xml"/><Relationship Id="rId2" Type="http://schemas.openxmlformats.org/officeDocument/2006/relationships/slideMaster" Target="slideMasters/slideMaster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slide" Target="slides/slide61.xml"/><Relationship Id="rId74" Type="http://schemas.openxmlformats.org/officeDocument/2006/relationships/notesMaster" Target="notesMasters/notesMaster1.xml"/><Relationship Id="rId79" Type="http://schemas.openxmlformats.org/officeDocument/2006/relationships/tableStyles" Target="tableStyles.xml"/><Relationship Id="rId5" Type="http://schemas.openxmlformats.org/officeDocument/2006/relationships/slideMaster" Target="slideMasters/slideMaster5.xml"/><Relationship Id="rId61" Type="http://schemas.openxmlformats.org/officeDocument/2006/relationships/slide" Target="slides/slide56.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slide" Target="slides/slide60.xml"/><Relationship Id="rId73" Type="http://schemas.openxmlformats.org/officeDocument/2006/relationships/slide" Target="slides/slide68.xml"/><Relationship Id="rId78"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slide" Target="slides/slide59.xml"/><Relationship Id="rId69" Type="http://schemas.openxmlformats.org/officeDocument/2006/relationships/slide" Target="slides/slide64.xml"/><Relationship Id="rId77" Type="http://schemas.openxmlformats.org/officeDocument/2006/relationships/viewProps" Target="viewProps.xml"/><Relationship Id="rId8" Type="http://schemas.openxmlformats.org/officeDocument/2006/relationships/slide" Target="slides/slide3.xml"/><Relationship Id="rId51" Type="http://schemas.openxmlformats.org/officeDocument/2006/relationships/slide" Target="slides/slide46.xml"/><Relationship Id="rId72" Type="http://schemas.openxmlformats.org/officeDocument/2006/relationships/slide" Target="slides/slide67.xml"/><Relationship Id="rId3" Type="http://schemas.openxmlformats.org/officeDocument/2006/relationships/slideMaster" Target="slideMasters/slideMaster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slide" Target="slides/slide62.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openxmlformats.org/officeDocument/2006/relationships/slide" Target="slides/slide65.xml"/><Relationship Id="rId75"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dirty="0">
              <a:latin typeface="Calibri" pitchFamily="34" charset="0"/>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91B7005-E718-46D9-B0DB-8A4921AB9EFB}" type="datetimeFigureOut">
              <a:rPr lang="en-US" smtClean="0">
                <a:latin typeface="Calibri" pitchFamily="34" charset="0"/>
              </a:rPr>
              <a:pPr/>
              <a:t>9/10/2018</a:t>
            </a:fld>
            <a:endParaRPr lang="en-IN" dirty="0">
              <a:latin typeface="Calibri" pitchFamily="34" charset="0"/>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dirty="0">
              <a:latin typeface="Calibri" pitchFamily="34" charset="0"/>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F9ADC83-6762-428D-B953-FD2E9B9CEC8D}" type="slidenum">
              <a:rPr lang="en-IN" smtClean="0">
                <a:latin typeface="Calibri" pitchFamily="34" charset="0"/>
              </a:rPr>
              <a:pPr/>
              <a:t>‹#›</a:t>
            </a:fld>
            <a:endParaRPr lang="en-IN" dirty="0">
              <a:latin typeface="Calibri" pitchFamily="34" charset="0"/>
            </a:endParaRPr>
          </a:p>
        </p:txBody>
      </p:sp>
    </p:spTree>
    <p:extLst>
      <p:ext uri="{BB962C8B-B14F-4D97-AF65-F5344CB8AC3E}">
        <p14:creationId xmlns:p14="http://schemas.microsoft.com/office/powerpoint/2010/main" val="11883214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B4C9D7-52A1-49A9-9270-6787BBE61711}" type="datetimeFigureOut">
              <a:rPr lang="en-US" smtClean="0"/>
              <a:pPr/>
              <a:t>9/10/2018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F8F1D3-5D6A-4849-AB65-90F6DF036ED2}" type="slidenum">
              <a:rPr lang="en-US" smtClean="0"/>
              <a:pPr/>
              <a:t>‹#›</a:t>
            </a:fld>
            <a:endParaRPr lang="en-US"/>
          </a:p>
        </p:txBody>
      </p:sp>
    </p:spTree>
    <p:extLst>
      <p:ext uri="{BB962C8B-B14F-4D97-AF65-F5344CB8AC3E}">
        <p14:creationId xmlns:p14="http://schemas.microsoft.com/office/powerpoint/2010/main" val="9800247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Calibri" pitchFamily="34" charset="0"/>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C3AC21A-5405-4A76-928F-2F8EE473C947}" type="datetime1">
              <a:rPr lang="en-US" smtClean="0"/>
              <a:pPr/>
              <a:t>9/10/2018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0C16AFB-4A57-45E9-9ACD-B03B9AAFAE08}" type="datetime1">
              <a:rPr lang="en-US" smtClean="0"/>
              <a:pPr/>
              <a:t>9/10/2018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latin typeface="Calibri" pitchFamily="34" charset="0"/>
              </a:defRPr>
            </a:lvl1pPr>
          </a:lstStyle>
          <a:p>
            <a:r>
              <a:rPr lang="en-US" dirty="0" smtClean="0"/>
              <a:t>Click to edit Master title style</a:t>
            </a:r>
            <a:endParaRPr lang="en-GB"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8C45625-0FCF-4D44-B933-C4AC00F02AB3}" type="datetime1">
              <a:rPr lang="en-US" smtClean="0"/>
              <a:pPr/>
              <a:t>9/10/2018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Calibri"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latin typeface="Calibri" pitchFamily="34" charset="0"/>
              </a:defRPr>
            </a:lvl1pPr>
          </a:lstStyle>
          <a:p>
            <a:pPr>
              <a:defRPr/>
            </a:pPr>
            <a:fld id="{9724C69E-DA05-494F-ABCE-E8FB1D53FE05}" type="datetime1">
              <a:rPr lang="en-US" smtClean="0">
                <a:solidFill>
                  <a:prstClr val="black">
                    <a:tint val="75000"/>
                  </a:prstClr>
                </a:solidFill>
              </a:rPr>
              <a:pPr>
                <a:defRPr/>
              </a:pPr>
              <a:t>9/10/2018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Calibri" pitchFamily="34" charset="0"/>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atin typeface="Calibri" pitchFamily="34" charset="0"/>
              </a:defRPr>
            </a:lvl1pPr>
          </a:lstStyle>
          <a:p>
            <a:pPr>
              <a:defRPr/>
            </a:pPr>
            <a:fld id="{A9EF3243-5476-40BD-8B51-7D4BEB07FDB6}" type="slidenum">
              <a:rPr lang="en-US" smtClean="0">
                <a:solidFill>
                  <a:prstClr val="black">
                    <a:tint val="75000"/>
                  </a:prstClr>
                </a:solidFill>
              </a:rPr>
              <a:pPr>
                <a:defRPr/>
              </a:pPr>
              <a:t>‹#›</a:t>
            </a:fld>
            <a:endParaRPr lang="en-US" dirty="0">
              <a:solidFill>
                <a:prstClr val="black">
                  <a:tint val="75000"/>
                </a:prstClr>
              </a:solidFill>
            </a:endParaRPr>
          </a:p>
        </p:txBody>
      </p:sp>
      <p:sp>
        <p:nvSpPr>
          <p:cNvPr id="7" name="Rectangle 6"/>
          <p:cNvSpPr/>
          <p:nvPr userDrawn="1"/>
        </p:nvSpPr>
        <p:spPr>
          <a:xfrm>
            <a:off x="7709823" y="76200"/>
            <a:ext cx="1306642" cy="461665"/>
          </a:xfrm>
          <a:prstGeom prst="rect">
            <a:avLst/>
          </a:prstGeom>
          <a:noFill/>
        </p:spPr>
        <p:txBody>
          <a:bodyPr wrap="square" lIns="91440" tIns="45720" rIns="91440" bIns="45720">
            <a:spAutoFit/>
          </a:bodyPr>
          <a:lstStyle/>
          <a:p>
            <a:pPr algn="ctr"/>
            <a:r>
              <a:rPr lang="en-US" sz="2400" b="0" cap="none" spc="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Calibri" pitchFamily="34" charset="0"/>
              </a:rPr>
              <a:t>GSTN</a:t>
            </a:r>
            <a:endParaRPr lang="en-US" sz="24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Calibri" pitchFamily="34" charset="0"/>
            </a:endParaRPr>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atin typeface="Calibri" pitchFamily="34" charset="0"/>
              </a:defRPr>
            </a:lvl1pPr>
          </a:lstStyle>
          <a:p>
            <a:pPr>
              <a:defRPr/>
            </a:pPr>
            <a:fld id="{3D8D0D66-D1E6-4E71-9443-55FFA2EA03FF}" type="datetime1">
              <a:rPr lang="en-US" smtClean="0">
                <a:solidFill>
                  <a:prstClr val="black">
                    <a:tint val="75000"/>
                  </a:prstClr>
                </a:solidFill>
              </a:rPr>
              <a:pPr>
                <a:defRPr/>
              </a:pPr>
              <a:t>9/10/2018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Calibri" pitchFamily="34" charset="0"/>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atin typeface="Calibri" pitchFamily="34" charset="0"/>
              </a:defRPr>
            </a:lvl1pPr>
          </a:lstStyle>
          <a:p>
            <a:pPr>
              <a:defRPr/>
            </a:pPr>
            <a:fld id="{559CAA2C-7EA1-44E9-BBAF-D263F3E2F6AA}" type="slidenum">
              <a:rPr lang="en-US" smtClean="0">
                <a:solidFill>
                  <a:prstClr val="black">
                    <a:tint val="75000"/>
                  </a:prstClr>
                </a:solidFill>
              </a:rPr>
              <a:pPr>
                <a:defRPr/>
              </a:pPr>
              <a:t>‹#›</a:t>
            </a:fld>
            <a:endParaRPr lang="en-US" dirty="0">
              <a:solidFill>
                <a:prstClr val="black">
                  <a:tint val="75000"/>
                </a:prstClr>
              </a:solidFill>
            </a:endParaRPr>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Calibri"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lvl1pPr>
              <a:defRPr>
                <a:latin typeface="Calibri" pitchFamily="34" charset="0"/>
              </a:defRPr>
            </a:lvl1pPr>
          </a:lstStyle>
          <a:p>
            <a:pPr>
              <a:defRPr/>
            </a:pPr>
            <a:fld id="{3911C4DA-FC03-400B-A731-31EA30566666}" type="datetime1">
              <a:rPr lang="en-US" smtClean="0">
                <a:solidFill>
                  <a:prstClr val="black">
                    <a:tint val="75000"/>
                  </a:prstClr>
                </a:solidFill>
              </a:rPr>
              <a:pPr>
                <a:defRPr/>
              </a:pPr>
              <a:t>9/10/2018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Calibri" pitchFamily="34" charset="0"/>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atin typeface="Calibri" pitchFamily="34" charset="0"/>
              </a:defRPr>
            </a:lvl1pPr>
          </a:lstStyle>
          <a:p>
            <a:pPr>
              <a:defRPr/>
            </a:pPr>
            <a:fld id="{CB360235-50E0-47F8-8CAD-F9CD5997C14C}" type="slidenum">
              <a:rPr lang="en-US" smtClean="0">
                <a:solidFill>
                  <a:prstClr val="black">
                    <a:tint val="75000"/>
                  </a:prstClr>
                </a:solidFill>
              </a:rPr>
              <a:pPr>
                <a:defRPr/>
              </a:pPr>
              <a:t>‹#›</a:t>
            </a:fld>
            <a:endParaRPr lang="en-US" dirty="0">
              <a:solidFill>
                <a:prstClr val="black">
                  <a:tint val="75000"/>
                </a:prstClr>
              </a:solidFill>
            </a:endParaRPr>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3"/>
          <p:cNvSpPr>
            <a:spLocks noGrp="1"/>
          </p:cNvSpPr>
          <p:nvPr>
            <p:ph type="dt" sz="half" idx="10"/>
          </p:nvPr>
        </p:nvSpPr>
        <p:spPr/>
        <p:txBody>
          <a:bodyPr/>
          <a:lstStyle>
            <a:lvl1pPr>
              <a:defRPr>
                <a:latin typeface="Calibri" pitchFamily="34" charset="0"/>
              </a:defRPr>
            </a:lvl1pPr>
          </a:lstStyle>
          <a:p>
            <a:pPr>
              <a:defRPr/>
            </a:pPr>
            <a:fld id="{99AD540D-A124-404E-A914-8BC36E4E910B}" type="datetime1">
              <a:rPr lang="en-US" smtClean="0">
                <a:solidFill>
                  <a:prstClr val="black">
                    <a:tint val="75000"/>
                  </a:prstClr>
                </a:solidFill>
              </a:rPr>
              <a:pPr>
                <a:defRPr/>
              </a:pPr>
              <a:t>9/10/2018</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atin typeface="Calibri" pitchFamily="34" charset="0"/>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atin typeface="Calibri" pitchFamily="34" charset="0"/>
              </a:defRPr>
            </a:lvl1pPr>
          </a:lstStyle>
          <a:p>
            <a:pPr>
              <a:defRPr/>
            </a:pPr>
            <a:fld id="{D3A29B45-3B08-4B83-99BB-FBD4744E5945}" type="slidenum">
              <a:rPr lang="en-US" smtClean="0">
                <a:solidFill>
                  <a:prstClr val="black">
                    <a:tint val="75000"/>
                  </a:prstClr>
                </a:solidFill>
              </a:rPr>
              <a:pPr>
                <a:defRPr/>
              </a:pPr>
              <a:t>‹#›</a:t>
            </a:fld>
            <a:endParaRPr lang="en-US" dirty="0">
              <a:solidFill>
                <a:prstClr val="black">
                  <a:tint val="75000"/>
                </a:prstClr>
              </a:solidFill>
            </a:endParaRPr>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3"/>
          <p:cNvSpPr>
            <a:spLocks noGrp="1"/>
          </p:cNvSpPr>
          <p:nvPr>
            <p:ph type="dt" sz="half" idx="10"/>
          </p:nvPr>
        </p:nvSpPr>
        <p:spPr/>
        <p:txBody>
          <a:bodyPr/>
          <a:lstStyle>
            <a:lvl1pPr>
              <a:defRPr>
                <a:latin typeface="Calibri" pitchFamily="34" charset="0"/>
              </a:defRPr>
            </a:lvl1pPr>
          </a:lstStyle>
          <a:p>
            <a:pPr>
              <a:defRPr/>
            </a:pPr>
            <a:fld id="{5B6D8993-6B8F-4042-858C-713CFDF35EE5}" type="datetime1">
              <a:rPr lang="en-US" smtClean="0">
                <a:solidFill>
                  <a:prstClr val="black">
                    <a:tint val="75000"/>
                  </a:prstClr>
                </a:solidFill>
              </a:rPr>
              <a:pPr>
                <a:defRPr/>
              </a:pPr>
              <a:t>9/10/2018</a:t>
            </a:fld>
            <a:endParaRPr lang="en-US"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atin typeface="Calibri" pitchFamily="34" charset="0"/>
              </a:defRPr>
            </a:lvl1pPr>
          </a:lstStyle>
          <a:p>
            <a:pPr>
              <a:defRPr/>
            </a:pPr>
            <a:endParaRPr lang="en-US" dirty="0">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atin typeface="Calibri" pitchFamily="34" charset="0"/>
              </a:defRPr>
            </a:lvl1pPr>
          </a:lstStyle>
          <a:p>
            <a:pPr>
              <a:defRPr/>
            </a:pPr>
            <a:fld id="{3E31F15A-E546-4F4F-B765-28B93B025698}" type="slidenum">
              <a:rPr lang="en-US" smtClean="0">
                <a:solidFill>
                  <a:prstClr val="black">
                    <a:tint val="75000"/>
                  </a:prstClr>
                </a:solidFill>
              </a:rPr>
              <a:pPr>
                <a:defRPr/>
              </a:pPr>
              <a:t>‹#›</a:t>
            </a:fld>
            <a:endParaRPr lang="en-US" dirty="0">
              <a:solidFill>
                <a:prstClr val="black">
                  <a:tint val="75000"/>
                </a:prstClr>
              </a:solidFill>
            </a:endParaRPr>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Date Placeholder 3"/>
          <p:cNvSpPr>
            <a:spLocks noGrp="1"/>
          </p:cNvSpPr>
          <p:nvPr>
            <p:ph type="dt" sz="half" idx="10"/>
          </p:nvPr>
        </p:nvSpPr>
        <p:spPr/>
        <p:txBody>
          <a:bodyPr/>
          <a:lstStyle>
            <a:lvl1pPr>
              <a:defRPr>
                <a:latin typeface="Calibri" pitchFamily="34" charset="0"/>
              </a:defRPr>
            </a:lvl1pPr>
          </a:lstStyle>
          <a:p>
            <a:pPr>
              <a:defRPr/>
            </a:pPr>
            <a:fld id="{7B181DF3-F30D-4FE5-9F95-97C710C4CA23}" type="datetime1">
              <a:rPr lang="en-US" smtClean="0">
                <a:solidFill>
                  <a:prstClr val="black">
                    <a:tint val="75000"/>
                  </a:prstClr>
                </a:solidFill>
              </a:rPr>
              <a:pPr>
                <a:defRPr/>
              </a:pPr>
              <a:t>9/10/2018</a:t>
            </a:fld>
            <a:endParaRPr lang="en-US"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atin typeface="Calibri" pitchFamily="34" charset="0"/>
              </a:defRPr>
            </a:lvl1pPr>
          </a:lstStyle>
          <a:p>
            <a:pPr>
              <a:defRPr/>
            </a:pPr>
            <a:endParaRPr lang="en-US" dirty="0">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atin typeface="Calibri" pitchFamily="34" charset="0"/>
              </a:defRPr>
            </a:lvl1pPr>
          </a:lstStyle>
          <a:p>
            <a:pPr>
              <a:defRPr/>
            </a:pPr>
            <a:fld id="{768D1FEA-9BF3-4954-8BF4-932F4DC9E199}" type="slidenum">
              <a:rPr lang="en-US" smtClean="0">
                <a:solidFill>
                  <a:prstClr val="black">
                    <a:tint val="75000"/>
                  </a:prstClr>
                </a:solidFill>
              </a:rPr>
              <a:pPr>
                <a:defRPr/>
              </a:pPr>
              <a:t>‹#›</a:t>
            </a:fld>
            <a:endParaRPr lang="en-US" dirty="0">
              <a:solidFill>
                <a:prstClr val="black">
                  <a:tint val="75000"/>
                </a:prstClr>
              </a:solidFill>
            </a:endParaRPr>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atin typeface="Calibri" pitchFamily="34" charset="0"/>
              </a:defRPr>
            </a:lvl1pPr>
          </a:lstStyle>
          <a:p>
            <a:pPr>
              <a:defRPr/>
            </a:pPr>
            <a:fld id="{F331D354-34DE-43A2-8ED1-F4FF1D632FE5}" type="datetime1">
              <a:rPr lang="en-US" smtClean="0">
                <a:solidFill>
                  <a:prstClr val="black">
                    <a:tint val="75000"/>
                  </a:prstClr>
                </a:solidFill>
              </a:rPr>
              <a:pPr>
                <a:defRPr/>
              </a:pPr>
              <a:t>9/10/2018</a:t>
            </a:fld>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atin typeface="Calibri" pitchFamily="34" charset="0"/>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atin typeface="Calibri" pitchFamily="34" charset="0"/>
              </a:defRPr>
            </a:lvl1pPr>
          </a:lstStyle>
          <a:p>
            <a:pPr>
              <a:defRPr/>
            </a:pPr>
            <a:fld id="{3B685DBA-E9BE-4243-9ACE-98C908D9DCC1}" type="slidenum">
              <a:rPr lang="en-US" smtClean="0">
                <a:solidFill>
                  <a:prstClr val="black">
                    <a:tint val="75000"/>
                  </a:prstClr>
                </a:solidFill>
              </a:rPr>
              <a:pPr>
                <a:defRPr/>
              </a:pPr>
              <a:t>‹#›</a:t>
            </a:fld>
            <a:endParaRPr lang="en-US" dirty="0">
              <a:solidFill>
                <a:prstClr val="black">
                  <a:tint val="75000"/>
                </a:prstClr>
              </a:solidFill>
            </a:endParaRPr>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atin typeface="Calibri" pitchFamily="34" charset="0"/>
              </a:defRPr>
            </a:lvl1pPr>
            <a:lvl2pPr>
              <a:defRPr sz="2800">
                <a:latin typeface="Calibri" pitchFamily="34" charset="0"/>
              </a:defRPr>
            </a:lvl2pPr>
            <a:lvl3pPr>
              <a:defRPr sz="2400">
                <a:latin typeface="Calibri" pitchFamily="34" charset="0"/>
              </a:defRPr>
            </a:lvl3pPr>
            <a:lvl4pPr>
              <a:defRPr sz="2000">
                <a:latin typeface="Calibri" pitchFamily="34" charset="0"/>
              </a:defRPr>
            </a:lvl4pPr>
            <a:lvl5pPr>
              <a:defRPr sz="2000">
                <a:latin typeface="Calibri"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3"/>
          <p:cNvSpPr>
            <a:spLocks noGrp="1"/>
          </p:cNvSpPr>
          <p:nvPr>
            <p:ph type="dt" sz="half" idx="10"/>
          </p:nvPr>
        </p:nvSpPr>
        <p:spPr/>
        <p:txBody>
          <a:bodyPr/>
          <a:lstStyle>
            <a:lvl1pPr>
              <a:defRPr>
                <a:latin typeface="Calibri" pitchFamily="34" charset="0"/>
              </a:defRPr>
            </a:lvl1pPr>
          </a:lstStyle>
          <a:p>
            <a:pPr>
              <a:defRPr/>
            </a:pPr>
            <a:fld id="{513ADE31-5F20-4FBD-8764-5509D6CC6DD2}" type="datetime1">
              <a:rPr lang="en-US" smtClean="0">
                <a:solidFill>
                  <a:prstClr val="black">
                    <a:tint val="75000"/>
                  </a:prstClr>
                </a:solidFill>
              </a:rPr>
              <a:pPr>
                <a:defRPr/>
              </a:pPr>
              <a:t>9/10/2018</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atin typeface="Calibri" pitchFamily="34" charset="0"/>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atin typeface="Calibri" pitchFamily="34" charset="0"/>
              </a:defRPr>
            </a:lvl1pPr>
          </a:lstStyle>
          <a:p>
            <a:pPr>
              <a:defRPr/>
            </a:pPr>
            <a:fld id="{C8B9F86D-3AC6-4C83-8269-C181435F3D3E}" type="slidenum">
              <a:rPr lang="en-US" smtClean="0">
                <a:solidFill>
                  <a:prstClr val="black">
                    <a:tint val="75000"/>
                  </a:prstClr>
                </a:solidFill>
              </a:rPr>
              <a:pPr>
                <a:defRPr/>
              </a:pPr>
              <a:t>‹#›</a:t>
            </a:fld>
            <a:endParaRPr lang="en-US" dirty="0">
              <a:solidFill>
                <a:prstClr val="black">
                  <a:tint val="75000"/>
                </a:prstClr>
              </a:solidFill>
            </a:endParaRP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lvl1pPr>
              <a:defRPr>
                <a:solidFill>
                  <a:schemeClr val="tx1"/>
                </a:solidFill>
                <a:latin typeface="Calibri" pitchFamily="34" charset="0"/>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0B7C515-9812-40EE-BB7F-9A47A5B52332}" type="datetime1">
              <a:rPr lang="en-US" smtClean="0"/>
              <a:pPr/>
              <a:t>9/10/2018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Rectangle 3"/>
          <p:cNvSpPr>
            <a:spLocks noChangeArrowheads="1"/>
          </p:cNvSpPr>
          <p:nvPr/>
        </p:nvSpPr>
        <p:spPr bwMode="blackWhite">
          <a:xfrm>
            <a:off x="0" y="1143000"/>
            <a:ext cx="9144000" cy="152400"/>
          </a:xfrm>
          <a:prstGeom prst="rect">
            <a:avLst/>
          </a:prstGeom>
          <a:solidFill>
            <a:schemeClr val="tx2"/>
          </a:solidFill>
          <a:ln w="9525">
            <a:solidFill>
              <a:schemeClr val="tx2"/>
            </a:solidFill>
            <a:miter lim="800000"/>
            <a:headEnd/>
            <a:tailEnd/>
          </a:ln>
        </p:spPr>
        <p:txBody>
          <a:bodyPr wrap="none" lIns="63500" tIns="0" rIns="64800" bIns="0" anchor="ctr"/>
          <a:lstStyle/>
          <a:p>
            <a:pPr algn="r">
              <a:buSzPct val="90000"/>
            </a:pPr>
            <a:endParaRPr lang="en-US" dirty="0">
              <a:latin typeface="Calibri" pitchFamily="34" charset="0"/>
            </a:endParaRPr>
          </a:p>
        </p:txBody>
      </p:sp>
      <p:pic>
        <p:nvPicPr>
          <p:cNvPr id="9" name="Picture 2" descr="C:\Users\Nikky\Desktop\sasasas.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4368" y="175183"/>
            <a:ext cx="799258" cy="98513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atin typeface="Calibr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3"/>
          <p:cNvSpPr>
            <a:spLocks noGrp="1"/>
          </p:cNvSpPr>
          <p:nvPr>
            <p:ph type="dt" sz="half" idx="10"/>
          </p:nvPr>
        </p:nvSpPr>
        <p:spPr/>
        <p:txBody>
          <a:bodyPr/>
          <a:lstStyle>
            <a:lvl1pPr>
              <a:defRPr>
                <a:latin typeface="Calibri" pitchFamily="34" charset="0"/>
              </a:defRPr>
            </a:lvl1pPr>
          </a:lstStyle>
          <a:p>
            <a:pPr>
              <a:defRPr/>
            </a:pPr>
            <a:fld id="{083A9D45-B553-4B6D-A739-F56D8096748F}" type="datetime1">
              <a:rPr lang="en-US" smtClean="0">
                <a:solidFill>
                  <a:prstClr val="black">
                    <a:tint val="75000"/>
                  </a:prstClr>
                </a:solidFill>
              </a:rPr>
              <a:pPr>
                <a:defRPr/>
              </a:pPr>
              <a:t>9/10/2018</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atin typeface="Calibri" pitchFamily="34" charset="0"/>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atin typeface="Calibri" pitchFamily="34" charset="0"/>
              </a:defRPr>
            </a:lvl1pPr>
          </a:lstStyle>
          <a:p>
            <a:pPr>
              <a:defRPr/>
            </a:pPr>
            <a:fld id="{B640C527-22FF-49F5-9B6A-1CA3C07A36F7}" type="slidenum">
              <a:rPr lang="en-US" smtClean="0">
                <a:solidFill>
                  <a:prstClr val="black">
                    <a:tint val="75000"/>
                  </a:prstClr>
                </a:solidFill>
              </a:rPr>
              <a:pPr>
                <a:defRPr/>
              </a:pPr>
              <a:t>‹#›</a:t>
            </a:fld>
            <a:endParaRPr lang="en-US" dirty="0">
              <a:solidFill>
                <a:prstClr val="black">
                  <a:tint val="75000"/>
                </a:prstClr>
              </a:solidFill>
            </a:endParaRPr>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atin typeface="Calibri" pitchFamily="34" charset="0"/>
              </a:defRPr>
            </a:lvl1pPr>
          </a:lstStyle>
          <a:p>
            <a:pPr>
              <a:defRPr/>
            </a:pPr>
            <a:fld id="{D3F90B39-6B84-4EED-A05D-38A5E3AA8880}" type="datetime1">
              <a:rPr lang="en-US" smtClean="0">
                <a:solidFill>
                  <a:prstClr val="black">
                    <a:tint val="75000"/>
                  </a:prstClr>
                </a:solidFill>
              </a:rPr>
              <a:pPr>
                <a:defRPr/>
              </a:pPr>
              <a:t>9/10/2018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Calibri" pitchFamily="34" charset="0"/>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atin typeface="Calibri" pitchFamily="34" charset="0"/>
              </a:defRPr>
            </a:lvl1pPr>
          </a:lstStyle>
          <a:p>
            <a:pPr>
              <a:defRPr/>
            </a:pPr>
            <a:fld id="{29A48756-8086-4166-89F3-1D1F1AAACEBB}" type="slidenum">
              <a:rPr lang="en-US" smtClean="0">
                <a:solidFill>
                  <a:prstClr val="black">
                    <a:tint val="75000"/>
                  </a:prstClr>
                </a:solidFill>
              </a:rPr>
              <a:pPr>
                <a:defRPr/>
              </a:pPr>
              <a:t>‹#›</a:t>
            </a:fld>
            <a:endParaRPr lang="en-US" dirty="0">
              <a:solidFill>
                <a:prstClr val="black">
                  <a:tint val="75000"/>
                </a:prstClr>
              </a:solidFill>
            </a:endParaRPr>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atin typeface="Calibri" pitchFamily="34" charset="0"/>
              </a:defRPr>
            </a:lvl1pPr>
          </a:lstStyle>
          <a:p>
            <a:pPr>
              <a:defRPr/>
            </a:pPr>
            <a:fld id="{E9A0AF6A-40E3-489A-BC75-464CF34F110A}" type="datetime1">
              <a:rPr lang="en-US" smtClean="0">
                <a:solidFill>
                  <a:prstClr val="black">
                    <a:tint val="75000"/>
                  </a:prstClr>
                </a:solidFill>
              </a:rPr>
              <a:pPr>
                <a:defRPr/>
              </a:pPr>
              <a:t>9/10/2018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Calibri" pitchFamily="34" charset="0"/>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atin typeface="Calibri" pitchFamily="34" charset="0"/>
              </a:defRPr>
            </a:lvl1pPr>
          </a:lstStyle>
          <a:p>
            <a:pPr>
              <a:defRPr/>
            </a:pPr>
            <a:fld id="{25047567-6B92-429F-9864-B0C12925A423}" type="slidenum">
              <a:rPr lang="en-US" smtClean="0">
                <a:solidFill>
                  <a:prstClr val="black">
                    <a:tint val="75000"/>
                  </a:prstClr>
                </a:solidFill>
              </a:rPr>
              <a:pPr>
                <a:defRPr/>
              </a:pPr>
              <a:t>‹#›</a:t>
            </a:fld>
            <a:endParaRPr lang="en-US" dirty="0">
              <a:solidFill>
                <a:prstClr val="black">
                  <a:tint val="75000"/>
                </a:prstClr>
              </a:solidFill>
            </a:endParaRPr>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2" name="Picture 5632" descr="BG_New"/>
          <p:cNvPicPr>
            <a:picLocks noChangeAspect="1" noChangeArrowheads="1"/>
          </p:cNvPicPr>
          <p:nvPr userDrawn="1"/>
        </p:nvPicPr>
        <p:blipFill>
          <a:blip r:embed="rId2" cstate="print"/>
          <a:srcRect/>
          <a:stretch>
            <a:fillRect/>
          </a:stretch>
        </p:blipFill>
        <p:spPr bwMode="auto">
          <a:xfrm>
            <a:off x="0" y="0"/>
            <a:ext cx="9144000" cy="6865938"/>
          </a:xfrm>
          <a:prstGeom prst="rect">
            <a:avLst/>
          </a:prstGeom>
          <a:noFill/>
          <a:ln w="9525">
            <a:noFill/>
            <a:miter lim="800000"/>
            <a:headEnd/>
            <a:tailEnd/>
          </a:ln>
        </p:spPr>
      </p:pic>
      <p:sp>
        <p:nvSpPr>
          <p:cNvPr id="3" name="AutoShape 85"/>
          <p:cNvSpPr>
            <a:spLocks noChangeArrowheads="1"/>
          </p:cNvSpPr>
          <p:nvPr/>
        </p:nvSpPr>
        <p:spPr bwMode="auto">
          <a:xfrm>
            <a:off x="2133600" y="0"/>
            <a:ext cx="7010400" cy="228600"/>
          </a:xfrm>
          <a:prstGeom prst="roundRect">
            <a:avLst>
              <a:gd name="adj" fmla="val 7787"/>
            </a:avLst>
          </a:prstGeom>
          <a:solidFill>
            <a:srgbClr val="C00000"/>
          </a:solidFill>
          <a:ln w="9525">
            <a:noFill/>
            <a:round/>
            <a:headEnd/>
            <a:tailEnd/>
          </a:ln>
          <a:effectLst/>
        </p:spPr>
        <p:txBody>
          <a:bodyPr wrap="none" anchor="ctr"/>
          <a:lstStyle/>
          <a:p>
            <a:pPr fontAlgn="base">
              <a:spcBef>
                <a:spcPct val="0"/>
              </a:spcBef>
              <a:spcAft>
                <a:spcPct val="0"/>
              </a:spcAft>
              <a:defRPr/>
            </a:pPr>
            <a:endParaRPr lang="en-US" dirty="0">
              <a:solidFill>
                <a:srgbClr val="000000"/>
              </a:solidFill>
              <a:ea typeface="MS PGothic" pitchFamily="34" charset="-128"/>
            </a:endParaRPr>
          </a:p>
        </p:txBody>
      </p:sp>
      <p:sp>
        <p:nvSpPr>
          <p:cNvPr id="4" name="AutoShape 608"/>
          <p:cNvSpPr>
            <a:spLocks noChangeArrowheads="1"/>
          </p:cNvSpPr>
          <p:nvPr userDrawn="1"/>
        </p:nvSpPr>
        <p:spPr bwMode="auto">
          <a:xfrm>
            <a:off x="1690688" y="5105400"/>
            <a:ext cx="7467600" cy="1295400"/>
          </a:xfrm>
          <a:prstGeom prst="roundRect">
            <a:avLst>
              <a:gd name="adj" fmla="val 13926"/>
            </a:avLst>
          </a:prstGeom>
          <a:solidFill>
            <a:schemeClr val="bg1">
              <a:alpha val="70195"/>
            </a:schemeClr>
          </a:solidFill>
          <a:ln w="9525">
            <a:noFill/>
            <a:round/>
            <a:headEnd/>
            <a:tailEnd/>
          </a:ln>
        </p:spPr>
        <p:txBody>
          <a:bodyPr wrap="none" anchor="ctr"/>
          <a:lstStyle/>
          <a:p>
            <a:pPr fontAlgn="base">
              <a:spcBef>
                <a:spcPct val="0"/>
              </a:spcBef>
              <a:spcAft>
                <a:spcPct val="0"/>
              </a:spcAft>
              <a:defRPr/>
            </a:pPr>
            <a:endParaRPr lang="en-GB" dirty="0">
              <a:solidFill>
                <a:srgbClr val="000000"/>
              </a:solidFill>
              <a:ea typeface="MS PGothic" pitchFamily="34" charset="-128"/>
            </a:endParaRPr>
          </a:p>
        </p:txBody>
      </p:sp>
      <p:sp>
        <p:nvSpPr>
          <p:cNvPr id="5" name="AutoShape 603"/>
          <p:cNvSpPr>
            <a:spLocks noChangeArrowheads="1"/>
          </p:cNvSpPr>
          <p:nvPr userDrawn="1"/>
        </p:nvSpPr>
        <p:spPr bwMode="auto">
          <a:xfrm>
            <a:off x="1690688" y="4419600"/>
            <a:ext cx="7467600" cy="1447800"/>
          </a:xfrm>
          <a:prstGeom prst="roundRect">
            <a:avLst>
              <a:gd name="adj" fmla="val 13926"/>
            </a:avLst>
          </a:prstGeom>
          <a:solidFill>
            <a:srgbClr val="C00000"/>
          </a:solidFill>
          <a:ln w="9525" algn="ctr">
            <a:noFill/>
            <a:round/>
            <a:headEnd/>
            <a:tailEnd/>
          </a:ln>
          <a:effectLst/>
        </p:spPr>
        <p:txBody>
          <a:bodyPr wrap="none" anchor="ctr"/>
          <a:lstStyle/>
          <a:p>
            <a:pPr fontAlgn="base">
              <a:spcBef>
                <a:spcPct val="0"/>
              </a:spcBef>
              <a:spcAft>
                <a:spcPct val="0"/>
              </a:spcAft>
              <a:defRPr/>
            </a:pPr>
            <a:endParaRPr lang="en-GB" dirty="0">
              <a:solidFill>
                <a:srgbClr val="000000"/>
              </a:solidFill>
              <a:ea typeface="MS PGothic" pitchFamily="34" charset="-128"/>
            </a:endParaRPr>
          </a:p>
        </p:txBody>
      </p:sp>
      <p:sp>
        <p:nvSpPr>
          <p:cNvPr id="6" name="AutoShape 605"/>
          <p:cNvSpPr>
            <a:spLocks noChangeArrowheads="1"/>
          </p:cNvSpPr>
          <p:nvPr userDrawn="1"/>
        </p:nvSpPr>
        <p:spPr bwMode="auto">
          <a:xfrm>
            <a:off x="0" y="4419600"/>
            <a:ext cx="2286000" cy="1981200"/>
          </a:xfrm>
          <a:prstGeom prst="roundRect">
            <a:avLst>
              <a:gd name="adj" fmla="val 9745"/>
            </a:avLst>
          </a:prstGeom>
          <a:solidFill>
            <a:schemeClr val="bg1">
              <a:alpha val="50195"/>
            </a:schemeClr>
          </a:solidFill>
          <a:ln w="9525">
            <a:noFill/>
            <a:round/>
            <a:headEnd/>
            <a:tailEnd/>
          </a:ln>
        </p:spPr>
        <p:txBody>
          <a:bodyPr wrap="none" anchor="ctr"/>
          <a:lstStyle/>
          <a:p>
            <a:pPr fontAlgn="base">
              <a:spcBef>
                <a:spcPct val="0"/>
              </a:spcBef>
              <a:spcAft>
                <a:spcPct val="0"/>
              </a:spcAft>
              <a:defRPr/>
            </a:pPr>
            <a:endParaRPr lang="en-GB" dirty="0">
              <a:solidFill>
                <a:srgbClr val="000000"/>
              </a:solidFill>
              <a:ea typeface="MS PGothic" pitchFamily="34" charset="-128"/>
            </a:endParaRPr>
          </a:p>
        </p:txBody>
      </p:sp>
      <p:sp>
        <p:nvSpPr>
          <p:cNvPr id="7" name="AutoShape 611"/>
          <p:cNvSpPr>
            <a:spLocks noChangeArrowheads="1"/>
          </p:cNvSpPr>
          <p:nvPr userDrawn="1"/>
        </p:nvSpPr>
        <p:spPr bwMode="auto">
          <a:xfrm>
            <a:off x="1447800" y="1447800"/>
            <a:ext cx="7315200" cy="2819400"/>
          </a:xfrm>
          <a:prstGeom prst="roundRect">
            <a:avLst>
              <a:gd name="adj" fmla="val 5125"/>
            </a:avLst>
          </a:prstGeom>
          <a:noFill/>
          <a:ln w="9525">
            <a:solidFill>
              <a:schemeClr val="bg1"/>
            </a:solidFill>
            <a:round/>
            <a:headEnd/>
            <a:tailEnd/>
          </a:ln>
        </p:spPr>
        <p:txBody>
          <a:bodyPr wrap="none" anchor="ctr"/>
          <a:lstStyle/>
          <a:p>
            <a:pPr fontAlgn="base">
              <a:spcBef>
                <a:spcPct val="0"/>
              </a:spcBef>
              <a:spcAft>
                <a:spcPct val="0"/>
              </a:spcAft>
              <a:defRPr/>
            </a:pPr>
            <a:endParaRPr lang="en-GB" dirty="0">
              <a:solidFill>
                <a:srgbClr val="000000"/>
              </a:solidFill>
              <a:ea typeface="MS PGothic" pitchFamily="34" charset="-128"/>
            </a:endParaRPr>
          </a:p>
        </p:txBody>
      </p:sp>
      <p:sp>
        <p:nvSpPr>
          <p:cNvPr id="8" name="AutoShape 612"/>
          <p:cNvSpPr>
            <a:spLocks noChangeArrowheads="1"/>
          </p:cNvSpPr>
          <p:nvPr userDrawn="1"/>
        </p:nvSpPr>
        <p:spPr bwMode="auto">
          <a:xfrm>
            <a:off x="1676400" y="1828800"/>
            <a:ext cx="7315200" cy="2819400"/>
          </a:xfrm>
          <a:prstGeom prst="roundRect">
            <a:avLst>
              <a:gd name="adj" fmla="val 5125"/>
            </a:avLst>
          </a:prstGeom>
          <a:noFill/>
          <a:ln w="9525">
            <a:solidFill>
              <a:schemeClr val="bg1"/>
            </a:solidFill>
            <a:round/>
            <a:headEnd/>
            <a:tailEnd/>
          </a:ln>
        </p:spPr>
        <p:txBody>
          <a:bodyPr wrap="none" anchor="ctr"/>
          <a:lstStyle/>
          <a:p>
            <a:pPr fontAlgn="base">
              <a:spcBef>
                <a:spcPct val="0"/>
              </a:spcBef>
              <a:spcAft>
                <a:spcPct val="0"/>
              </a:spcAft>
              <a:defRPr/>
            </a:pPr>
            <a:endParaRPr lang="en-GB" dirty="0">
              <a:solidFill>
                <a:srgbClr val="000000"/>
              </a:solidFill>
              <a:ea typeface="MS PGothic" pitchFamily="34" charset="-128"/>
            </a:endParaRPr>
          </a:p>
        </p:txBody>
      </p:sp>
      <p:sp>
        <p:nvSpPr>
          <p:cNvPr id="9" name="Rectangle 2"/>
          <p:cNvSpPr>
            <a:spLocks noGrp="1" noChangeArrowheads="1"/>
          </p:cNvSpPr>
          <p:nvPr>
            <p:ph type="dt" sz="half" idx="10"/>
          </p:nvPr>
        </p:nvSpPr>
        <p:spPr/>
        <p:txBody>
          <a:bodyPr/>
          <a:lstStyle>
            <a:lvl1pPr>
              <a:defRPr/>
            </a:lvl1pPr>
          </a:lstStyle>
          <a:p>
            <a:pPr>
              <a:defRPr/>
            </a:pPr>
            <a:fld id="{B18F14D0-4561-47E9-AE62-82CE902776C4}" type="datetime1">
              <a:rPr lang="en-US" smtClean="0">
                <a:solidFill>
                  <a:srgbClr val="000000"/>
                </a:solidFill>
              </a:rPr>
              <a:pPr>
                <a:defRPr/>
              </a:pPr>
              <a:t>9/10/2018</a:t>
            </a:fld>
            <a:endParaRPr lang="en-US" dirty="0">
              <a:solidFill>
                <a:srgbClr val="000000"/>
              </a:solidFill>
            </a:endParaRPr>
          </a:p>
        </p:txBody>
      </p:sp>
      <p:sp>
        <p:nvSpPr>
          <p:cNvPr id="10" name="Rectangle 3"/>
          <p:cNvSpPr>
            <a:spLocks noGrp="1" noChangeArrowheads="1"/>
          </p:cNvSpPr>
          <p:nvPr>
            <p:ph type="ftr" sz="quarter" idx="11"/>
          </p:nvPr>
        </p:nvSpPr>
        <p:spPr/>
        <p:txBody>
          <a:bodyPr/>
          <a:lstStyle>
            <a:lvl1pPr>
              <a:defRPr/>
            </a:lvl1pPr>
          </a:lstStyle>
          <a:p>
            <a:pPr>
              <a:defRPr/>
            </a:pPr>
            <a:endParaRPr lang="en-US" dirty="0">
              <a:solidFill>
                <a:srgbClr val="000000"/>
              </a:solidFill>
            </a:endParaRPr>
          </a:p>
        </p:txBody>
      </p:sp>
    </p:spTree>
    <p:extLst>
      <p:ext uri="{BB962C8B-B14F-4D97-AF65-F5344CB8AC3E}">
        <p14:creationId xmlns:p14="http://schemas.microsoft.com/office/powerpoint/2010/main" val="1417477677"/>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2"/>
          <p:cNvSpPr>
            <a:spLocks noGrp="1" noChangeArrowheads="1"/>
          </p:cNvSpPr>
          <p:nvPr>
            <p:ph type="dt" sz="half" idx="10"/>
          </p:nvPr>
        </p:nvSpPr>
        <p:spPr>
          <a:ln/>
        </p:spPr>
        <p:txBody>
          <a:bodyPr/>
          <a:lstStyle>
            <a:lvl1pPr>
              <a:defRPr/>
            </a:lvl1pPr>
          </a:lstStyle>
          <a:p>
            <a:pPr>
              <a:defRPr/>
            </a:pPr>
            <a:fld id="{31E2B091-9ECD-4D41-81AE-730A45F19702}" type="datetime1">
              <a:rPr lang="en-US" smtClean="0">
                <a:solidFill>
                  <a:srgbClr val="000000"/>
                </a:solidFill>
              </a:rPr>
              <a:pPr>
                <a:defRPr/>
              </a:pPr>
              <a:t>9/10/2018</a:t>
            </a:fld>
            <a:endParaRPr lang="en-US" dirty="0">
              <a:solidFill>
                <a:srgbClr val="000000"/>
              </a:solidFill>
            </a:endParaRPr>
          </a:p>
        </p:txBody>
      </p:sp>
      <p:sp>
        <p:nvSpPr>
          <p:cNvPr id="5" name="Rectangle 3"/>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4"/>
          <p:cNvSpPr>
            <a:spLocks noGrp="1" noChangeArrowheads="1"/>
          </p:cNvSpPr>
          <p:nvPr>
            <p:ph type="sldNum" sz="quarter" idx="12"/>
          </p:nvPr>
        </p:nvSpPr>
        <p:spPr>
          <a:ln/>
        </p:spPr>
        <p:txBody>
          <a:bodyPr/>
          <a:lstStyle>
            <a:lvl1pPr>
              <a:defRPr/>
            </a:lvl1pPr>
          </a:lstStyle>
          <a:p>
            <a:pPr>
              <a:defRPr/>
            </a:pPr>
            <a:fld id="{9D95F68C-313E-41A7-A2DE-7DC8C26EC00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832656796"/>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fld id="{C6941AAC-B560-44F7-8E76-C9C504C8EAF2}" type="datetime1">
              <a:rPr lang="en-US" smtClean="0">
                <a:solidFill>
                  <a:srgbClr val="000000"/>
                </a:solidFill>
              </a:rPr>
              <a:pPr>
                <a:defRPr/>
              </a:pPr>
              <a:t>9/10/2018</a:t>
            </a:fld>
            <a:endParaRPr lang="en-US" dirty="0">
              <a:solidFill>
                <a:srgbClr val="000000"/>
              </a:solidFill>
            </a:endParaRPr>
          </a:p>
        </p:txBody>
      </p:sp>
      <p:sp>
        <p:nvSpPr>
          <p:cNvPr id="5" name="Rectangle 3"/>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4"/>
          <p:cNvSpPr>
            <a:spLocks noGrp="1" noChangeArrowheads="1"/>
          </p:cNvSpPr>
          <p:nvPr>
            <p:ph type="sldNum" sz="quarter" idx="12"/>
          </p:nvPr>
        </p:nvSpPr>
        <p:spPr>
          <a:ln/>
        </p:spPr>
        <p:txBody>
          <a:bodyPr/>
          <a:lstStyle>
            <a:lvl1pPr>
              <a:defRPr/>
            </a:lvl1pPr>
          </a:lstStyle>
          <a:p>
            <a:pPr>
              <a:defRPr/>
            </a:pPr>
            <a:fld id="{E7973615-C7DA-4FF3-9A63-CADFAA0A195A}"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852513477"/>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219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572000" y="1219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pPr>
              <a:defRPr/>
            </a:pPr>
            <a:fld id="{ACE76C1D-901B-4F9E-B864-14AA64EB99F7}" type="datetime1">
              <a:rPr lang="en-US" smtClean="0">
                <a:solidFill>
                  <a:srgbClr val="000000"/>
                </a:solidFill>
              </a:rPr>
              <a:pPr>
                <a:defRPr/>
              </a:pPr>
              <a:t>9/10/2018</a:t>
            </a:fld>
            <a:endParaRPr lang="en-US" dirty="0">
              <a:solidFill>
                <a:srgbClr val="000000"/>
              </a:solidFill>
            </a:endParaRPr>
          </a:p>
        </p:txBody>
      </p:sp>
      <p:sp>
        <p:nvSpPr>
          <p:cNvPr id="6" name="Rectangle 3"/>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4"/>
          <p:cNvSpPr>
            <a:spLocks noGrp="1" noChangeArrowheads="1"/>
          </p:cNvSpPr>
          <p:nvPr>
            <p:ph type="sldNum" sz="quarter" idx="12"/>
          </p:nvPr>
        </p:nvSpPr>
        <p:spPr>
          <a:ln/>
        </p:spPr>
        <p:txBody>
          <a:bodyPr/>
          <a:lstStyle>
            <a:lvl1pPr>
              <a:defRPr/>
            </a:lvl1pPr>
          </a:lstStyle>
          <a:p>
            <a:pPr>
              <a:defRPr/>
            </a:pPr>
            <a:fld id="{5243D709-DBA6-4184-8D56-4E788A6C90E9}"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538517441"/>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dt" sz="half" idx="10"/>
          </p:nvPr>
        </p:nvSpPr>
        <p:spPr>
          <a:ln/>
        </p:spPr>
        <p:txBody>
          <a:bodyPr/>
          <a:lstStyle>
            <a:lvl1pPr>
              <a:defRPr/>
            </a:lvl1pPr>
          </a:lstStyle>
          <a:p>
            <a:pPr>
              <a:defRPr/>
            </a:pPr>
            <a:fld id="{BA5FA30C-83F3-4D58-B6BD-57723A63AD25}" type="datetime1">
              <a:rPr lang="en-US" smtClean="0">
                <a:solidFill>
                  <a:srgbClr val="000000"/>
                </a:solidFill>
              </a:rPr>
              <a:pPr>
                <a:defRPr/>
              </a:pPr>
              <a:t>9/10/2018</a:t>
            </a:fld>
            <a:endParaRPr lang="en-US" dirty="0">
              <a:solidFill>
                <a:srgbClr val="000000"/>
              </a:solidFill>
            </a:endParaRPr>
          </a:p>
        </p:txBody>
      </p:sp>
      <p:sp>
        <p:nvSpPr>
          <p:cNvPr id="8" name="Rectangle 3"/>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9" name="Rectangle 4"/>
          <p:cNvSpPr>
            <a:spLocks noGrp="1" noChangeArrowheads="1"/>
          </p:cNvSpPr>
          <p:nvPr>
            <p:ph type="sldNum" sz="quarter" idx="12"/>
          </p:nvPr>
        </p:nvSpPr>
        <p:spPr>
          <a:ln/>
        </p:spPr>
        <p:txBody>
          <a:bodyPr/>
          <a:lstStyle>
            <a:lvl1pPr>
              <a:defRPr/>
            </a:lvl1pPr>
          </a:lstStyle>
          <a:p>
            <a:pPr>
              <a:defRPr/>
            </a:pPr>
            <a:fld id="{4C1002C3-FC58-45D8-8873-EE0B8357CA8D}"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882092357"/>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dt" sz="half" idx="10"/>
          </p:nvPr>
        </p:nvSpPr>
        <p:spPr>
          <a:ln/>
        </p:spPr>
        <p:txBody>
          <a:bodyPr/>
          <a:lstStyle>
            <a:lvl1pPr>
              <a:defRPr/>
            </a:lvl1pPr>
          </a:lstStyle>
          <a:p>
            <a:pPr>
              <a:defRPr/>
            </a:pPr>
            <a:fld id="{C84B88DF-DCB2-47E2-A2E6-E68A8A2C12CF}" type="datetime1">
              <a:rPr lang="en-US" smtClean="0">
                <a:solidFill>
                  <a:srgbClr val="000000"/>
                </a:solidFill>
              </a:rPr>
              <a:pPr>
                <a:defRPr/>
              </a:pPr>
              <a:t>9/10/2018</a:t>
            </a:fld>
            <a:endParaRPr lang="en-US" dirty="0">
              <a:solidFill>
                <a:srgbClr val="000000"/>
              </a:solidFill>
            </a:endParaRPr>
          </a:p>
        </p:txBody>
      </p:sp>
      <p:sp>
        <p:nvSpPr>
          <p:cNvPr id="4" name="Rectangle 3"/>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5" name="Rectangle 4"/>
          <p:cNvSpPr>
            <a:spLocks noGrp="1" noChangeArrowheads="1"/>
          </p:cNvSpPr>
          <p:nvPr>
            <p:ph type="sldNum" sz="quarter" idx="12"/>
          </p:nvPr>
        </p:nvSpPr>
        <p:spPr>
          <a:ln/>
        </p:spPr>
        <p:txBody>
          <a:bodyPr/>
          <a:lstStyle>
            <a:lvl1pPr>
              <a:defRPr/>
            </a:lvl1pPr>
          </a:lstStyle>
          <a:p>
            <a:pPr>
              <a:defRPr/>
            </a:pPr>
            <a:fld id="{9FB3D0EC-20B7-42BC-9167-3003388FDB86}"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916200651"/>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fld id="{4C4CFEF7-8A8F-4579-B6BF-0231BAB1CE1D}" type="datetime1">
              <a:rPr lang="en-US" smtClean="0">
                <a:solidFill>
                  <a:srgbClr val="000000"/>
                </a:solidFill>
              </a:rPr>
              <a:pPr>
                <a:defRPr/>
              </a:pPr>
              <a:t>9/10/2018</a:t>
            </a:fld>
            <a:endParaRPr lang="en-US" dirty="0">
              <a:solidFill>
                <a:srgbClr val="000000"/>
              </a:solidFill>
            </a:endParaRPr>
          </a:p>
        </p:txBody>
      </p:sp>
      <p:sp>
        <p:nvSpPr>
          <p:cNvPr id="3" name="Rectangle 3"/>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4" name="Rectangle 4"/>
          <p:cNvSpPr>
            <a:spLocks noGrp="1" noChangeArrowheads="1"/>
          </p:cNvSpPr>
          <p:nvPr>
            <p:ph type="sldNum" sz="quarter" idx="12"/>
          </p:nvPr>
        </p:nvSpPr>
        <p:spPr>
          <a:ln/>
        </p:spPr>
        <p:txBody>
          <a:bodyPr/>
          <a:lstStyle>
            <a:lvl1pPr>
              <a:defRPr/>
            </a:lvl1pPr>
          </a:lstStyle>
          <a:p>
            <a:pPr>
              <a:defRPr/>
            </a:pPr>
            <a:fld id="{E144E0C6-F562-4F1D-8BE1-5A2C42081326}"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59376515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Calibri" pitchFamily="34" charset="0"/>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5E3F43-C7DF-47C1-8FA7-A7AB67AB1305}" type="datetime1">
              <a:rPr lang="en-US" smtClean="0"/>
              <a:pPr/>
              <a:t>9/10/2018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fld id="{997EF9F3-7EAD-4E8E-8710-D7A98E2180EE}" type="datetime1">
              <a:rPr lang="en-US" smtClean="0">
                <a:solidFill>
                  <a:srgbClr val="000000"/>
                </a:solidFill>
              </a:rPr>
              <a:pPr>
                <a:defRPr/>
              </a:pPr>
              <a:t>9/10/2018</a:t>
            </a:fld>
            <a:endParaRPr lang="en-US" dirty="0">
              <a:solidFill>
                <a:srgbClr val="000000"/>
              </a:solidFill>
            </a:endParaRPr>
          </a:p>
        </p:txBody>
      </p:sp>
      <p:sp>
        <p:nvSpPr>
          <p:cNvPr id="6" name="Rectangle 3"/>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4"/>
          <p:cNvSpPr>
            <a:spLocks noGrp="1" noChangeArrowheads="1"/>
          </p:cNvSpPr>
          <p:nvPr>
            <p:ph type="sldNum" sz="quarter" idx="12"/>
          </p:nvPr>
        </p:nvSpPr>
        <p:spPr>
          <a:ln/>
        </p:spPr>
        <p:txBody>
          <a:bodyPr/>
          <a:lstStyle>
            <a:lvl1pPr>
              <a:defRPr/>
            </a:lvl1pPr>
          </a:lstStyle>
          <a:p>
            <a:pPr>
              <a:defRPr/>
            </a:pPr>
            <a:fld id="{8716DC66-810A-4913-B3FD-B4B2A0A6B2AF}"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212091704"/>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fld id="{8719B6D4-B715-4A25-81F2-9C95A7B3F62C}" type="datetime1">
              <a:rPr lang="en-US" smtClean="0">
                <a:solidFill>
                  <a:srgbClr val="000000"/>
                </a:solidFill>
              </a:rPr>
              <a:pPr>
                <a:defRPr/>
              </a:pPr>
              <a:t>9/10/2018</a:t>
            </a:fld>
            <a:endParaRPr lang="en-US" dirty="0">
              <a:solidFill>
                <a:srgbClr val="000000"/>
              </a:solidFill>
            </a:endParaRPr>
          </a:p>
        </p:txBody>
      </p:sp>
      <p:sp>
        <p:nvSpPr>
          <p:cNvPr id="6" name="Rectangle 3"/>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4"/>
          <p:cNvSpPr>
            <a:spLocks noGrp="1" noChangeArrowheads="1"/>
          </p:cNvSpPr>
          <p:nvPr>
            <p:ph type="sldNum" sz="quarter" idx="12"/>
          </p:nvPr>
        </p:nvSpPr>
        <p:spPr>
          <a:ln/>
        </p:spPr>
        <p:txBody>
          <a:bodyPr/>
          <a:lstStyle>
            <a:lvl1pPr>
              <a:defRPr/>
            </a:lvl1pPr>
          </a:lstStyle>
          <a:p>
            <a:pPr>
              <a:defRPr/>
            </a:pPr>
            <a:fld id="{63787A5B-194E-419A-8E89-02DB230A963E}"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315848084"/>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2"/>
          <p:cNvSpPr>
            <a:spLocks noGrp="1" noChangeArrowheads="1"/>
          </p:cNvSpPr>
          <p:nvPr>
            <p:ph type="dt" sz="half" idx="10"/>
          </p:nvPr>
        </p:nvSpPr>
        <p:spPr>
          <a:ln/>
        </p:spPr>
        <p:txBody>
          <a:bodyPr/>
          <a:lstStyle>
            <a:lvl1pPr>
              <a:defRPr/>
            </a:lvl1pPr>
          </a:lstStyle>
          <a:p>
            <a:pPr>
              <a:defRPr/>
            </a:pPr>
            <a:fld id="{54CBFE87-6BD3-4326-9553-8E7B777B8D6E}" type="datetime1">
              <a:rPr lang="en-US" smtClean="0">
                <a:solidFill>
                  <a:srgbClr val="000000"/>
                </a:solidFill>
              </a:rPr>
              <a:pPr>
                <a:defRPr/>
              </a:pPr>
              <a:t>9/10/2018</a:t>
            </a:fld>
            <a:endParaRPr lang="en-US" dirty="0">
              <a:solidFill>
                <a:srgbClr val="000000"/>
              </a:solidFill>
            </a:endParaRPr>
          </a:p>
        </p:txBody>
      </p:sp>
      <p:sp>
        <p:nvSpPr>
          <p:cNvPr id="5" name="Rectangle 3"/>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4"/>
          <p:cNvSpPr>
            <a:spLocks noGrp="1" noChangeArrowheads="1"/>
          </p:cNvSpPr>
          <p:nvPr>
            <p:ph type="sldNum" sz="quarter" idx="12"/>
          </p:nvPr>
        </p:nvSpPr>
        <p:spPr>
          <a:ln/>
        </p:spPr>
        <p:txBody>
          <a:bodyPr/>
          <a:lstStyle>
            <a:lvl1pPr>
              <a:defRPr/>
            </a:lvl1pPr>
          </a:lstStyle>
          <a:p>
            <a:pPr>
              <a:defRPr/>
            </a:pPr>
            <a:fld id="{A9FDC2E1-C213-4DC5-9F22-734113DF440B}"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099797329"/>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98438"/>
            <a:ext cx="2095500" cy="55467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198438"/>
            <a:ext cx="6134100" cy="55467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fld id="{4860B705-DFD1-4006-9AE0-2AB59AAE7ECD}" type="datetime1">
              <a:rPr lang="en-US" smtClean="0">
                <a:solidFill>
                  <a:srgbClr val="000000"/>
                </a:solidFill>
              </a:rPr>
              <a:pPr>
                <a:defRPr/>
              </a:pPr>
              <a:t>9/10/2018</a:t>
            </a:fld>
            <a:endParaRPr lang="en-US" dirty="0">
              <a:solidFill>
                <a:srgbClr val="000000"/>
              </a:solidFill>
            </a:endParaRPr>
          </a:p>
        </p:txBody>
      </p:sp>
      <p:sp>
        <p:nvSpPr>
          <p:cNvPr id="5" name="Rectangle 3"/>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4"/>
          <p:cNvSpPr>
            <a:spLocks noGrp="1" noChangeArrowheads="1"/>
          </p:cNvSpPr>
          <p:nvPr>
            <p:ph type="sldNum" sz="quarter" idx="12"/>
          </p:nvPr>
        </p:nvSpPr>
        <p:spPr>
          <a:ln/>
        </p:spPr>
        <p:txBody>
          <a:bodyPr/>
          <a:lstStyle>
            <a:lvl1pPr>
              <a:defRPr/>
            </a:lvl1pPr>
          </a:lstStyle>
          <a:p>
            <a:pPr>
              <a:defRPr/>
            </a:pPr>
            <a:fld id="{51EA4FAC-71E3-4726-AF88-C20ED2421E0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426082834"/>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Calibri" pitchFamily="34" charset="0"/>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
        <p:nvSpPr>
          <p:cNvPr id="4" name="Date Placeholder 3"/>
          <p:cNvSpPr>
            <a:spLocks noGrp="1"/>
          </p:cNvSpPr>
          <p:nvPr>
            <p:ph type="dt" sz="half" idx="10"/>
          </p:nvPr>
        </p:nvSpPr>
        <p:spPr/>
        <p:txBody>
          <a:bodyPr/>
          <a:lstStyle>
            <a:lvl1pPr>
              <a:defRPr>
                <a:latin typeface="Calibri" pitchFamily="34" charset="0"/>
              </a:defRPr>
            </a:lvl1pPr>
          </a:lstStyle>
          <a:p>
            <a:fld id="{237F1753-ACCD-435B-A21B-2627BC32CAF5}" type="datetime1">
              <a:rPr lang="en-US" smtClean="0">
                <a:solidFill>
                  <a:prstClr val="black">
                    <a:tint val="75000"/>
                  </a:prstClr>
                </a:solidFill>
              </a:rPr>
              <a:pPr/>
              <a:t>9/10/2018</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Calibri" pitchFamily="34" charset="0"/>
              </a:defRPr>
            </a:lvl1p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atin typeface="Calibri" pitchFamily="34" charset="0"/>
              </a:defRPr>
            </a:lvl1pPr>
          </a:lstStyle>
          <a:p>
            <a:fld id="{CC0BBEAA-B4FC-41A2-85B6-9369FD4AE745}"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386522232"/>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lvl1pPr>
              <a:defRPr>
                <a:latin typeface="Calibri" pitchFamily="34" charset="0"/>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p:txBody>
          <a:bodyPr/>
          <a:lstStyle>
            <a:lvl1pPr>
              <a:defRPr>
                <a:latin typeface="Calibri" pitchFamily="34" charset="0"/>
              </a:defRPr>
            </a:lvl1pPr>
          </a:lstStyle>
          <a:p>
            <a:fld id="{4A0811BB-3BD9-4D27-B91E-2D4C0BA44745}" type="datetime1">
              <a:rPr lang="en-US" smtClean="0">
                <a:solidFill>
                  <a:prstClr val="black">
                    <a:tint val="75000"/>
                  </a:prstClr>
                </a:solidFill>
              </a:rPr>
              <a:pPr/>
              <a:t>9/10/2018</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Calibri" pitchFamily="34" charset="0"/>
              </a:defRPr>
            </a:lvl1p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atin typeface="Calibri" pitchFamily="34" charset="0"/>
              </a:defRPr>
            </a:lvl1pPr>
          </a:lstStyle>
          <a:p>
            <a:fld id="{CC0BBEAA-B4FC-41A2-85B6-9369FD4AE745}" type="slidenum">
              <a:rPr lang="en-GB" smtClean="0">
                <a:solidFill>
                  <a:prstClr val="black">
                    <a:tint val="75000"/>
                  </a:prstClr>
                </a:solidFill>
              </a:rPr>
              <a:pPr/>
              <a:t>‹#›</a:t>
            </a:fld>
            <a:endParaRPr lang="en-GB" dirty="0">
              <a:solidFill>
                <a:prstClr val="black">
                  <a:tint val="75000"/>
                </a:prstClr>
              </a:solidFill>
            </a:endParaRPr>
          </a:p>
        </p:txBody>
      </p:sp>
      <p:sp>
        <p:nvSpPr>
          <p:cNvPr id="8" name="Rectangle 3"/>
          <p:cNvSpPr>
            <a:spLocks noChangeArrowheads="1"/>
          </p:cNvSpPr>
          <p:nvPr userDrawn="1"/>
        </p:nvSpPr>
        <p:spPr bwMode="blackWhite">
          <a:xfrm>
            <a:off x="0" y="1143000"/>
            <a:ext cx="9144000" cy="152400"/>
          </a:xfrm>
          <a:prstGeom prst="rect">
            <a:avLst/>
          </a:prstGeom>
          <a:solidFill>
            <a:schemeClr val="tx2"/>
          </a:solidFill>
          <a:ln w="9525">
            <a:solidFill>
              <a:schemeClr val="tx2"/>
            </a:solidFill>
            <a:miter lim="800000"/>
            <a:headEnd/>
            <a:tailEnd/>
          </a:ln>
        </p:spPr>
        <p:txBody>
          <a:bodyPr wrap="none" lIns="63500" tIns="0" rIns="64800" bIns="0" anchor="ctr"/>
          <a:lstStyle/>
          <a:p>
            <a:pPr algn="r">
              <a:buSzPct val="90000"/>
            </a:pPr>
            <a:endParaRPr lang="en-US" dirty="0">
              <a:solidFill>
                <a:prstClr val="black"/>
              </a:solidFill>
              <a:latin typeface="Calibri" pitchFamily="34" charset="0"/>
            </a:endParaRPr>
          </a:p>
        </p:txBody>
      </p:sp>
    </p:spTree>
    <p:extLst>
      <p:ext uri="{BB962C8B-B14F-4D97-AF65-F5344CB8AC3E}">
        <p14:creationId xmlns:p14="http://schemas.microsoft.com/office/powerpoint/2010/main" val="4190110429"/>
      </p:ext>
    </p:extLst>
  </p:cSld>
  <p:clrMapOvr>
    <a:masterClrMapping/>
  </p:clrMapOvr>
  <p:transition/>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Calibri" pitchFamily="34" charset="0"/>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Calibri"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lvl1pPr>
              <a:defRPr>
                <a:latin typeface="Calibri" pitchFamily="34" charset="0"/>
              </a:defRPr>
            </a:lvl1pPr>
          </a:lstStyle>
          <a:p>
            <a:fld id="{1D4630A5-2966-44AD-B55D-362640023F38}" type="datetime1">
              <a:rPr lang="en-US" smtClean="0">
                <a:solidFill>
                  <a:prstClr val="black">
                    <a:tint val="75000"/>
                  </a:prstClr>
                </a:solidFill>
              </a:rPr>
              <a:pPr/>
              <a:t>9/10/2018</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Calibri" pitchFamily="34" charset="0"/>
              </a:defRPr>
            </a:lvl1p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atin typeface="Calibri" pitchFamily="34" charset="0"/>
              </a:defRPr>
            </a:lvl1pPr>
          </a:lstStyle>
          <a:p>
            <a:fld id="{CC0BBEAA-B4FC-41A2-85B6-9369FD4AE745}"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160395634"/>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GB" dirty="0"/>
          </a:p>
        </p:txBody>
      </p:sp>
      <p:sp>
        <p:nvSpPr>
          <p:cNvPr id="3" name="Content Placeholder 2"/>
          <p:cNvSpPr>
            <a:spLocks noGrp="1"/>
          </p:cNvSpPr>
          <p:nvPr>
            <p:ph sz="half" idx="1"/>
          </p:nvPr>
        </p:nvSpPr>
        <p:spPr>
          <a:xfrm>
            <a:off x="457200" y="1600200"/>
            <a:ext cx="4038600" cy="4525963"/>
          </a:xfr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48200" y="1600200"/>
            <a:ext cx="4038600" cy="4525963"/>
          </a:xfr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Date Placeholder 4"/>
          <p:cNvSpPr>
            <a:spLocks noGrp="1"/>
          </p:cNvSpPr>
          <p:nvPr>
            <p:ph type="dt" sz="half" idx="10"/>
          </p:nvPr>
        </p:nvSpPr>
        <p:spPr/>
        <p:txBody>
          <a:bodyPr/>
          <a:lstStyle>
            <a:lvl1pPr>
              <a:defRPr>
                <a:latin typeface="Calibri" pitchFamily="34" charset="0"/>
              </a:defRPr>
            </a:lvl1pPr>
          </a:lstStyle>
          <a:p>
            <a:fld id="{B8F43BA7-F81D-467A-9410-754D5D7F798A}" type="datetime1">
              <a:rPr lang="en-US" smtClean="0">
                <a:solidFill>
                  <a:prstClr val="black">
                    <a:tint val="75000"/>
                  </a:prstClr>
                </a:solidFill>
              </a:rPr>
              <a:pPr/>
              <a:t>9/10/2018</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lvl1pPr>
              <a:defRPr>
                <a:latin typeface="Calibri" pitchFamily="34" charset="0"/>
              </a:defRPr>
            </a:lvl1p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lvl1pPr>
              <a:defRPr>
                <a:latin typeface="Calibri" pitchFamily="34" charset="0"/>
              </a:defRPr>
            </a:lvl1pPr>
          </a:lstStyle>
          <a:p>
            <a:fld id="{CC0BBEAA-B4FC-41A2-85B6-9369FD4AE745}"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158983918"/>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Date Placeholder 6"/>
          <p:cNvSpPr>
            <a:spLocks noGrp="1"/>
          </p:cNvSpPr>
          <p:nvPr>
            <p:ph type="dt" sz="half" idx="10"/>
          </p:nvPr>
        </p:nvSpPr>
        <p:spPr/>
        <p:txBody>
          <a:bodyPr/>
          <a:lstStyle>
            <a:lvl1pPr>
              <a:defRPr>
                <a:latin typeface="Calibri" pitchFamily="34" charset="0"/>
              </a:defRPr>
            </a:lvl1pPr>
          </a:lstStyle>
          <a:p>
            <a:fld id="{3533CF67-0FEE-4F23-9635-5260BA026081}" type="datetime1">
              <a:rPr lang="en-US" smtClean="0">
                <a:solidFill>
                  <a:prstClr val="black">
                    <a:tint val="75000"/>
                  </a:prstClr>
                </a:solidFill>
              </a:rPr>
              <a:pPr/>
              <a:t>9/10/2018</a:t>
            </a:fld>
            <a:endParaRPr lang="en-GB" dirty="0">
              <a:solidFill>
                <a:prstClr val="black">
                  <a:tint val="75000"/>
                </a:prstClr>
              </a:solidFill>
            </a:endParaRPr>
          </a:p>
        </p:txBody>
      </p:sp>
      <p:sp>
        <p:nvSpPr>
          <p:cNvPr id="8" name="Footer Placeholder 7"/>
          <p:cNvSpPr>
            <a:spLocks noGrp="1"/>
          </p:cNvSpPr>
          <p:nvPr>
            <p:ph type="ftr" sz="quarter" idx="11"/>
          </p:nvPr>
        </p:nvSpPr>
        <p:spPr/>
        <p:txBody>
          <a:bodyPr/>
          <a:lstStyle>
            <a:lvl1pPr>
              <a:defRPr>
                <a:latin typeface="Calibri" pitchFamily="34" charset="0"/>
              </a:defRPr>
            </a:lvl1pPr>
          </a:lstStyle>
          <a:p>
            <a:endParaRPr lang="en-GB" dirty="0">
              <a:solidFill>
                <a:prstClr val="black">
                  <a:tint val="75000"/>
                </a:prstClr>
              </a:solidFill>
            </a:endParaRPr>
          </a:p>
        </p:txBody>
      </p:sp>
      <p:sp>
        <p:nvSpPr>
          <p:cNvPr id="9" name="Slide Number Placeholder 8"/>
          <p:cNvSpPr>
            <a:spLocks noGrp="1"/>
          </p:cNvSpPr>
          <p:nvPr>
            <p:ph type="sldNum" sz="quarter" idx="12"/>
          </p:nvPr>
        </p:nvSpPr>
        <p:spPr/>
        <p:txBody>
          <a:bodyPr/>
          <a:lstStyle>
            <a:lvl1pPr>
              <a:defRPr>
                <a:latin typeface="Calibri" pitchFamily="34" charset="0"/>
              </a:defRPr>
            </a:lvl1pPr>
          </a:lstStyle>
          <a:p>
            <a:fld id="{CC0BBEAA-B4FC-41A2-85B6-9369FD4AE745}"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044199801"/>
      </p:ext>
    </p:extLst>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GB" dirty="0"/>
          </a:p>
        </p:txBody>
      </p:sp>
      <p:sp>
        <p:nvSpPr>
          <p:cNvPr id="3" name="Date Placeholder 2"/>
          <p:cNvSpPr>
            <a:spLocks noGrp="1"/>
          </p:cNvSpPr>
          <p:nvPr>
            <p:ph type="dt" sz="half" idx="10"/>
          </p:nvPr>
        </p:nvSpPr>
        <p:spPr/>
        <p:txBody>
          <a:bodyPr/>
          <a:lstStyle>
            <a:lvl1pPr>
              <a:defRPr>
                <a:latin typeface="Calibri" pitchFamily="34" charset="0"/>
              </a:defRPr>
            </a:lvl1pPr>
          </a:lstStyle>
          <a:p>
            <a:fld id="{B1B77152-5739-40A4-A0BF-11FA6A8EE1BA}" type="datetime1">
              <a:rPr lang="en-US" smtClean="0">
                <a:solidFill>
                  <a:prstClr val="black">
                    <a:tint val="75000"/>
                  </a:prstClr>
                </a:solidFill>
              </a:rPr>
              <a:pPr/>
              <a:t>9/10/2018</a:t>
            </a:fld>
            <a:endParaRPr lang="en-GB" dirty="0">
              <a:solidFill>
                <a:prstClr val="black">
                  <a:tint val="75000"/>
                </a:prstClr>
              </a:solidFill>
            </a:endParaRPr>
          </a:p>
        </p:txBody>
      </p:sp>
      <p:sp>
        <p:nvSpPr>
          <p:cNvPr id="4" name="Footer Placeholder 3"/>
          <p:cNvSpPr>
            <a:spLocks noGrp="1"/>
          </p:cNvSpPr>
          <p:nvPr>
            <p:ph type="ftr" sz="quarter" idx="11"/>
          </p:nvPr>
        </p:nvSpPr>
        <p:spPr/>
        <p:txBody>
          <a:bodyPr/>
          <a:lstStyle>
            <a:lvl1pPr>
              <a:defRPr>
                <a:latin typeface="Calibri" pitchFamily="34" charset="0"/>
              </a:defRPr>
            </a:lvl1pPr>
          </a:lstStyle>
          <a:p>
            <a:endParaRPr lang="en-GB" dirty="0">
              <a:solidFill>
                <a:prstClr val="black">
                  <a:tint val="75000"/>
                </a:prstClr>
              </a:solidFill>
            </a:endParaRPr>
          </a:p>
        </p:txBody>
      </p:sp>
      <p:sp>
        <p:nvSpPr>
          <p:cNvPr id="5" name="Slide Number Placeholder 4"/>
          <p:cNvSpPr>
            <a:spLocks noGrp="1"/>
          </p:cNvSpPr>
          <p:nvPr>
            <p:ph type="sldNum" sz="quarter" idx="12"/>
          </p:nvPr>
        </p:nvSpPr>
        <p:spPr/>
        <p:txBody>
          <a:bodyPr/>
          <a:lstStyle>
            <a:lvl1pPr>
              <a:defRPr>
                <a:latin typeface="Calibri" pitchFamily="34" charset="0"/>
              </a:defRPr>
            </a:lvl1pPr>
          </a:lstStyle>
          <a:p>
            <a:fld id="{CC0BBEAA-B4FC-41A2-85B6-9369FD4AE745}"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935157548"/>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GB"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580632D-E9D4-4AA9-AFD4-A4FE09926DE3}" type="datetime1">
              <a:rPr lang="en-US" smtClean="0"/>
              <a:pPr/>
              <a:t>9/10/2018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atin typeface="Calibri" pitchFamily="34" charset="0"/>
              </a:defRPr>
            </a:lvl1pPr>
          </a:lstStyle>
          <a:p>
            <a:fld id="{DC1BD501-F86D-4A52-BC0B-66709FDD9997}" type="datetime1">
              <a:rPr lang="en-US" smtClean="0">
                <a:solidFill>
                  <a:prstClr val="black">
                    <a:tint val="75000"/>
                  </a:prstClr>
                </a:solidFill>
              </a:rPr>
              <a:pPr/>
              <a:t>9/10/2018</a:t>
            </a:fld>
            <a:endParaRPr lang="en-GB" dirty="0">
              <a:solidFill>
                <a:prstClr val="black">
                  <a:tint val="75000"/>
                </a:prstClr>
              </a:solidFill>
            </a:endParaRPr>
          </a:p>
        </p:txBody>
      </p:sp>
      <p:sp>
        <p:nvSpPr>
          <p:cNvPr id="3" name="Footer Placeholder 2"/>
          <p:cNvSpPr>
            <a:spLocks noGrp="1"/>
          </p:cNvSpPr>
          <p:nvPr>
            <p:ph type="ftr" sz="quarter" idx="11"/>
          </p:nvPr>
        </p:nvSpPr>
        <p:spPr/>
        <p:txBody>
          <a:bodyPr/>
          <a:lstStyle>
            <a:lvl1pPr>
              <a:defRPr>
                <a:latin typeface="Calibri" pitchFamily="34" charset="0"/>
              </a:defRPr>
            </a:lvl1pPr>
          </a:lstStyle>
          <a:p>
            <a:endParaRPr lang="en-GB" dirty="0">
              <a:solidFill>
                <a:prstClr val="black">
                  <a:tint val="75000"/>
                </a:prstClr>
              </a:solidFill>
            </a:endParaRPr>
          </a:p>
        </p:txBody>
      </p:sp>
      <p:sp>
        <p:nvSpPr>
          <p:cNvPr id="4" name="Slide Number Placeholder 3"/>
          <p:cNvSpPr>
            <a:spLocks noGrp="1"/>
          </p:cNvSpPr>
          <p:nvPr>
            <p:ph type="sldNum" sz="quarter" idx="12"/>
          </p:nvPr>
        </p:nvSpPr>
        <p:spPr/>
        <p:txBody>
          <a:bodyPr/>
          <a:lstStyle>
            <a:lvl1pPr>
              <a:defRPr>
                <a:latin typeface="Calibri" pitchFamily="34" charset="0"/>
              </a:defRPr>
            </a:lvl1pPr>
          </a:lstStyle>
          <a:p>
            <a:fld id="{CC0BBEAA-B4FC-41A2-85B6-9369FD4AE745}"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4251021842"/>
      </p:ext>
    </p:extLst>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Calibri" pitchFamily="34" charset="0"/>
              </a:defRPr>
            </a:lvl1pPr>
          </a:lstStyle>
          <a:p>
            <a:r>
              <a:rPr lang="en-US" dirty="0" smtClean="0"/>
              <a:t>Click to edit Master title style</a:t>
            </a:r>
            <a:endParaRPr lang="en-GB" dirty="0"/>
          </a:p>
        </p:txBody>
      </p:sp>
      <p:sp>
        <p:nvSpPr>
          <p:cNvPr id="3" name="Content Placeholder 2"/>
          <p:cNvSpPr>
            <a:spLocks noGrp="1"/>
          </p:cNvSpPr>
          <p:nvPr>
            <p:ph idx="1"/>
          </p:nvPr>
        </p:nvSpPr>
        <p:spPr>
          <a:xfrm>
            <a:off x="3575050" y="273050"/>
            <a:ext cx="5111750" cy="5853113"/>
          </a:xfrm>
        </p:spPr>
        <p:txBody>
          <a:bodyPr/>
          <a:lstStyle>
            <a:lvl1pPr>
              <a:defRPr sz="3200">
                <a:latin typeface="Calibri" pitchFamily="34" charset="0"/>
              </a:defRPr>
            </a:lvl1pPr>
            <a:lvl2pPr>
              <a:defRPr sz="2800">
                <a:latin typeface="Calibri" pitchFamily="34" charset="0"/>
              </a:defRPr>
            </a:lvl2pPr>
            <a:lvl3pPr>
              <a:defRPr sz="2400">
                <a:latin typeface="Calibri" pitchFamily="34" charset="0"/>
              </a:defRPr>
            </a:lvl3pPr>
            <a:lvl4pPr>
              <a:defRPr sz="2000">
                <a:latin typeface="Calibri" pitchFamily="34" charset="0"/>
              </a:defRPr>
            </a:lvl4pPr>
            <a:lvl5pPr>
              <a:defRPr sz="2000">
                <a:latin typeface="Calibri"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lvl1pPr>
              <a:defRPr>
                <a:latin typeface="Calibri" pitchFamily="34" charset="0"/>
              </a:defRPr>
            </a:lvl1pPr>
          </a:lstStyle>
          <a:p>
            <a:fld id="{5562CAB5-FBC3-4901-85C2-83FFA7F8DB6B}" type="datetime1">
              <a:rPr lang="en-US" smtClean="0">
                <a:solidFill>
                  <a:prstClr val="black">
                    <a:tint val="75000"/>
                  </a:prstClr>
                </a:solidFill>
              </a:rPr>
              <a:pPr/>
              <a:t>9/10/2018</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lvl1pPr>
              <a:defRPr>
                <a:latin typeface="Calibri" pitchFamily="34" charset="0"/>
              </a:defRPr>
            </a:lvl1p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lvl1pPr>
              <a:defRPr>
                <a:latin typeface="Calibri" pitchFamily="34" charset="0"/>
              </a:defRPr>
            </a:lvl1pPr>
          </a:lstStyle>
          <a:p>
            <a:fld id="{CC0BBEAA-B4FC-41A2-85B6-9369FD4AE745}"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677484996"/>
      </p:ext>
    </p:extLst>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Calibri" pitchFamily="34" charset="0"/>
              </a:defRPr>
            </a:lvl1pPr>
          </a:lstStyle>
          <a:p>
            <a:r>
              <a:rPr lang="en-US" dirty="0" smtClean="0"/>
              <a:t>Click to edit Master title style</a:t>
            </a:r>
            <a:endParaRPr lang="en-GB"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atin typeface="Calibr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lvl1pPr>
              <a:defRPr>
                <a:latin typeface="Calibri" pitchFamily="34" charset="0"/>
              </a:defRPr>
            </a:lvl1pPr>
          </a:lstStyle>
          <a:p>
            <a:fld id="{F4BD5D01-E912-4450-9050-939A13FCADD8}" type="datetime1">
              <a:rPr lang="en-US" smtClean="0">
                <a:solidFill>
                  <a:prstClr val="black">
                    <a:tint val="75000"/>
                  </a:prstClr>
                </a:solidFill>
              </a:rPr>
              <a:pPr/>
              <a:t>9/10/2018</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lvl1pPr>
              <a:defRPr>
                <a:latin typeface="Calibri" pitchFamily="34" charset="0"/>
              </a:defRPr>
            </a:lvl1p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lvl1pPr>
              <a:defRPr>
                <a:latin typeface="Calibri" pitchFamily="34" charset="0"/>
              </a:defRPr>
            </a:lvl1pPr>
          </a:lstStyle>
          <a:p>
            <a:fld id="{CC0BBEAA-B4FC-41A2-85B6-9369FD4AE745}"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918261916"/>
      </p:ext>
    </p:extLst>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GB" dirty="0"/>
          </a:p>
        </p:txBody>
      </p:sp>
      <p:sp>
        <p:nvSpPr>
          <p:cNvPr id="3" name="Vertical Text Placeholder 2"/>
          <p:cNvSpPr>
            <a:spLocks noGrp="1"/>
          </p:cNvSpPr>
          <p:nvPr>
            <p:ph type="body" orient="vert" idx="1"/>
          </p:nvPr>
        </p:nvSpPr>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p:txBody>
          <a:bodyPr/>
          <a:lstStyle>
            <a:lvl1pPr>
              <a:defRPr>
                <a:latin typeface="Calibri" pitchFamily="34" charset="0"/>
              </a:defRPr>
            </a:lvl1pPr>
          </a:lstStyle>
          <a:p>
            <a:fld id="{E4538808-DF91-4AEB-9D12-ABE7CD1B1067}" type="datetime1">
              <a:rPr lang="en-US" smtClean="0">
                <a:solidFill>
                  <a:prstClr val="black">
                    <a:tint val="75000"/>
                  </a:prstClr>
                </a:solidFill>
              </a:rPr>
              <a:pPr/>
              <a:t>9/10/2018</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Calibri" pitchFamily="34" charset="0"/>
              </a:defRPr>
            </a:lvl1p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atin typeface="Calibri" pitchFamily="34" charset="0"/>
              </a:defRPr>
            </a:lvl1pPr>
          </a:lstStyle>
          <a:p>
            <a:fld id="{CC0BBEAA-B4FC-41A2-85B6-9369FD4AE745}"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020382057"/>
      </p:ext>
    </p:extLst>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latin typeface="Calibri" pitchFamily="34" charset="0"/>
              </a:defRPr>
            </a:lvl1pPr>
          </a:lstStyle>
          <a:p>
            <a:r>
              <a:rPr lang="en-US" dirty="0" smtClean="0"/>
              <a:t>Click to edit Master title style</a:t>
            </a:r>
            <a:endParaRPr lang="en-GB" dirty="0"/>
          </a:p>
        </p:txBody>
      </p:sp>
      <p:sp>
        <p:nvSpPr>
          <p:cNvPr id="3" name="Vertical Text Placeholder 2"/>
          <p:cNvSpPr>
            <a:spLocks noGrp="1"/>
          </p:cNvSpPr>
          <p:nvPr>
            <p:ph type="body" orient="vert" idx="1"/>
          </p:nvPr>
        </p:nvSpPr>
        <p:spPr>
          <a:xfrm>
            <a:off x="457200" y="274638"/>
            <a:ext cx="6019800" cy="5851525"/>
          </a:xfr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p:txBody>
          <a:bodyPr/>
          <a:lstStyle>
            <a:lvl1pPr>
              <a:defRPr>
                <a:latin typeface="Calibri" pitchFamily="34" charset="0"/>
              </a:defRPr>
            </a:lvl1pPr>
          </a:lstStyle>
          <a:p>
            <a:fld id="{AD4D3A58-F3B6-4B67-AEBA-75736677A9E5}" type="datetime1">
              <a:rPr lang="en-US" smtClean="0">
                <a:solidFill>
                  <a:prstClr val="black">
                    <a:tint val="75000"/>
                  </a:prstClr>
                </a:solidFill>
              </a:rPr>
              <a:pPr/>
              <a:t>9/10/2018</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Calibri" pitchFamily="34" charset="0"/>
              </a:defRPr>
            </a:lvl1p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atin typeface="Calibri" pitchFamily="34" charset="0"/>
              </a:defRPr>
            </a:lvl1pPr>
          </a:lstStyle>
          <a:p>
            <a:fld id="{CC0BBEAA-B4FC-41A2-85B6-9369FD4AE745}"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629164409"/>
      </p:ext>
    </p:extLst>
  </p:cSld>
  <p:clrMapOvr>
    <a:masterClrMapping/>
  </p:clrMapOv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AC3AC21A-5405-4A76-928F-2F8EE473C947}" type="datetime1">
              <a:rPr lang="en-US" smtClean="0"/>
              <a:pPr/>
              <a:t>9/10/2018</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0B7C515-9812-40EE-BB7F-9A47A5B52332}" type="datetime1">
              <a:rPr lang="en-US" smtClean="0"/>
              <a:pPr/>
              <a:t>9/10/2018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025E3F43-C7DF-47C1-8FA7-A7AB67AB1305}" type="datetime1">
              <a:rPr lang="en-US" smtClean="0"/>
              <a:pPr/>
              <a:t>9/10/2018</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580632D-E9D4-4AA9-AFD4-A4FE09926DE3}" type="datetime1">
              <a:rPr lang="en-US" smtClean="0"/>
              <a:pPr/>
              <a:t>9/10/2018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6F06BAF-A625-439C-BEA0-69DA9B994383}" type="datetime1">
              <a:rPr lang="en-US" smtClean="0"/>
              <a:pPr/>
              <a:t>9/10/2018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6F06BAF-A625-439C-BEA0-69DA9B994383}" type="datetime1">
              <a:rPr lang="en-US" smtClean="0"/>
              <a:pPr/>
              <a:t>9/10/2018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871FBE0-FA2F-4710-B8D9-DC10F9D17803}" type="datetime1">
              <a:rPr lang="en-US" smtClean="0"/>
              <a:pPr/>
              <a:t>9/10/2018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EC4946C6-6161-49FE-994E-AC4330FDDD9E}" type="datetime1">
              <a:rPr lang="en-US" smtClean="0"/>
              <a:pPr/>
              <a:t>9/10/2018</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1FC1CF5-6B65-425B-8E8C-78CB8B97937E}" type="datetime1">
              <a:rPr lang="en-US" smtClean="0"/>
              <a:pPr/>
              <a:t>9/10/2018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22A2E60B-DC05-437E-9422-2421CCA06BF8}" type="datetime1">
              <a:rPr lang="en-US" smtClean="0"/>
              <a:pPr/>
              <a:t>9/10/2018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0C16AFB-4A57-45E9-9ACD-B03B9AAFAE08}" type="datetime1">
              <a:rPr lang="en-US" smtClean="0"/>
              <a:pPr/>
              <a:t>9/10/2018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98C45625-0FCF-4D44-B933-C4AC00F02AB3}" type="datetime1">
              <a:rPr lang="en-US" smtClean="0"/>
              <a:pPr/>
              <a:t>9/10/2018</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tx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GB" dirty="0"/>
          </a:p>
        </p:txBody>
      </p:sp>
      <p:sp>
        <p:nvSpPr>
          <p:cNvPr id="3" name="Date Placeholder 2"/>
          <p:cNvSpPr>
            <a:spLocks noGrp="1"/>
          </p:cNvSpPr>
          <p:nvPr>
            <p:ph type="dt" sz="half" idx="10"/>
          </p:nvPr>
        </p:nvSpPr>
        <p:spPr/>
        <p:txBody>
          <a:bodyPr/>
          <a:lstStyle/>
          <a:p>
            <a:fld id="{2871FBE0-FA2F-4710-B8D9-DC10F9D17803}" type="datetime1">
              <a:rPr lang="en-US" smtClean="0"/>
              <a:pPr/>
              <a:t>9/10/2018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4946C6-6161-49FE-994E-AC4330FDDD9E}" type="datetime1">
              <a:rPr lang="en-US" smtClean="0"/>
              <a:pPr/>
              <a:t>9/10/2018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Calibri" pitchFamily="34" charset="0"/>
              </a:defRPr>
            </a:lvl1pPr>
          </a:lstStyle>
          <a:p>
            <a:r>
              <a:rPr lang="en-US" dirty="0" smtClean="0"/>
              <a:t>Click to edit Master title style</a:t>
            </a:r>
            <a:endParaRPr lang="en-GB"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FC1CF5-6B65-425B-8E8C-78CB8B97937E}" type="datetime1">
              <a:rPr lang="en-US" smtClean="0"/>
              <a:pPr/>
              <a:t>9/10/2018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Calibri" pitchFamily="34" charset="0"/>
              </a:defRPr>
            </a:lvl1pPr>
          </a:lstStyle>
          <a:p>
            <a:r>
              <a:rPr lang="en-US" dirty="0" smtClean="0"/>
              <a:t>Click to edit Master title style</a:t>
            </a:r>
            <a:endParaRPr lang="en-GB"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A2E60B-DC05-437E-9422-2421CCA06BF8}" type="datetime1">
              <a:rPr lang="en-US" smtClean="0"/>
              <a:pPr/>
              <a:t>9/10/2018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3.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Calibri" pitchFamily="34" charset="0"/>
              </a:defRPr>
            </a:lvl1pPr>
          </a:lstStyle>
          <a:p>
            <a:fld id="{4FA6DA6A-11EF-4632-BB01-F500C0A8C30E}" type="datetime1">
              <a:rPr lang="en-US" smtClean="0"/>
              <a:pPr/>
              <a:t>9/10/2018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Calibri" pitchFamily="34" charset="0"/>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Calibri" pitchFamily="34" charset="0"/>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Calibri"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Calibri"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Calibri"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Calibri"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Calibri"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Calibri"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2">
            <a:lumMod val="75000"/>
          </a:schemeClr>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Calibri" pitchFamily="34" charset="0"/>
              </a:defRPr>
            </a:lvl1pPr>
          </a:lstStyle>
          <a:p>
            <a:pPr>
              <a:defRPr/>
            </a:pPr>
            <a:fld id="{C0EDB140-ACAF-4842-BEC8-5DA706FE45D3}" type="datetime1">
              <a:rPr lang="en-US" smtClean="0">
                <a:solidFill>
                  <a:prstClr val="black">
                    <a:tint val="75000"/>
                  </a:prstClr>
                </a:solidFill>
              </a:rPr>
              <a:pPr>
                <a:defRPr/>
              </a:pPr>
              <a:t>9/10/2018</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Calibri" pitchFamily="34" charset="0"/>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Calibri" pitchFamily="34" charset="0"/>
              </a:defRPr>
            </a:lvl1pPr>
          </a:lstStyle>
          <a:p>
            <a:pPr>
              <a:defRPr/>
            </a:pPr>
            <a:fld id="{E9DDDCA5-40AB-4E12-B007-4EF70B93158D}" type="slidenum">
              <a:rPr lang="en-US" smtClean="0">
                <a:solidFill>
                  <a:prstClr val="black">
                    <a:tint val="75000"/>
                  </a:prstClr>
                </a:solidFill>
              </a:rPr>
              <a:pPr>
                <a:defRPr/>
              </a:pPr>
              <a:t>‹#›</a:t>
            </a:fld>
            <a:endParaRPr lang="en-US" dirty="0">
              <a:solidFill>
                <a:prstClr val="black">
                  <a:tint val="75000"/>
                </a:prstClr>
              </a:solidFill>
            </a:endParaRPr>
          </a:p>
        </p:txBody>
      </p:sp>
      <p:pic>
        <p:nvPicPr>
          <p:cNvPr id="3074" name="Picture 2" descr="C:\Users\Nikky\Desktop\sasasas.pn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740352" y="283871"/>
            <a:ext cx="879921" cy="1084554"/>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hf hdr="0" ftr="0" dt="0"/>
  <p:txStyles>
    <p:titleStyle>
      <a:lvl1pPr algn="ctr" rtl="0" eaLnBrk="1" fontAlgn="base" hangingPunct="1">
        <a:spcBef>
          <a:spcPct val="0"/>
        </a:spcBef>
        <a:spcAft>
          <a:spcPct val="0"/>
        </a:spcAft>
        <a:defRPr sz="4400" kern="1200">
          <a:solidFill>
            <a:schemeClr val="tx1"/>
          </a:solidFill>
          <a:latin typeface="Calibri" pitchFamily="34" charset="0"/>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Calibri" pitchFamily="34" charset="0"/>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Calibri" pitchFamily="34" charset="0"/>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Calibri" pitchFamily="34" charset="0"/>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Calibri" pitchFamily="34" charset="0"/>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Calibri"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34" charset="0"/>
                <a:ea typeface="+mn-ea"/>
                <a:cs typeface="+mn-cs"/>
              </a:defRPr>
            </a:lvl1pPr>
          </a:lstStyle>
          <a:p>
            <a:pPr fontAlgn="base">
              <a:spcBef>
                <a:spcPct val="0"/>
              </a:spcBef>
              <a:spcAft>
                <a:spcPct val="0"/>
              </a:spcAft>
              <a:defRPr/>
            </a:pPr>
            <a:fld id="{370132CE-844A-4288-B600-8D55CE566D91}" type="datetime1">
              <a:rPr lang="en-US" smtClean="0">
                <a:solidFill>
                  <a:srgbClr val="000000"/>
                </a:solidFill>
              </a:rPr>
              <a:pPr fontAlgn="base">
                <a:spcBef>
                  <a:spcPct val="0"/>
                </a:spcBef>
                <a:spcAft>
                  <a:spcPct val="0"/>
                </a:spcAft>
                <a:defRPr/>
              </a:pPr>
              <a:t>9/10/2018</a:t>
            </a:fld>
            <a:endParaRPr lang="en-US" dirty="0">
              <a:solidFill>
                <a:srgbClr val="000000"/>
              </a:solidFill>
            </a:endParaRPr>
          </a:p>
        </p:txBody>
      </p:sp>
      <p:sp>
        <p:nvSpPr>
          <p:cNvPr id="43011" name="Rectangle 3"/>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34" charset="0"/>
                <a:ea typeface="+mn-ea"/>
                <a:cs typeface="+mn-cs"/>
              </a:defRPr>
            </a:lvl1pPr>
          </a:lstStyle>
          <a:p>
            <a:pPr fontAlgn="base">
              <a:spcBef>
                <a:spcPct val="0"/>
              </a:spcBef>
              <a:spcAft>
                <a:spcPct val="0"/>
              </a:spcAft>
              <a:defRPr/>
            </a:pPr>
            <a:endParaRPr lang="en-US" dirty="0">
              <a:solidFill>
                <a:srgbClr val="000000"/>
              </a:solidFill>
            </a:endParaRPr>
          </a:p>
        </p:txBody>
      </p:sp>
      <p:sp>
        <p:nvSpPr>
          <p:cNvPr id="43012" name="Rectangle 4"/>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34" charset="0"/>
                <a:ea typeface="+mn-ea"/>
                <a:cs typeface="+mn-cs"/>
              </a:defRPr>
            </a:lvl1pPr>
          </a:lstStyle>
          <a:p>
            <a:pPr fontAlgn="base">
              <a:spcBef>
                <a:spcPct val="0"/>
              </a:spcBef>
              <a:spcAft>
                <a:spcPct val="0"/>
              </a:spcAft>
              <a:defRPr/>
            </a:pPr>
            <a:fld id="{E81D1505-F844-4271-9B64-D28BF7EF0073}" type="slidenum">
              <a:rPr lang="en-US">
                <a:solidFill>
                  <a:srgbClr val="000000"/>
                </a:solidFill>
              </a:rPr>
              <a:pPr fontAlgn="base">
                <a:spcBef>
                  <a:spcPct val="0"/>
                </a:spcBef>
                <a:spcAft>
                  <a:spcPct val="0"/>
                </a:spcAft>
                <a:defRPr/>
              </a:pPr>
              <a:t>‹#›</a:t>
            </a:fld>
            <a:endParaRPr lang="en-US" dirty="0">
              <a:solidFill>
                <a:srgbClr val="000000"/>
              </a:solidFill>
            </a:endParaRPr>
          </a:p>
        </p:txBody>
      </p:sp>
      <p:sp>
        <p:nvSpPr>
          <p:cNvPr id="43013" name="AutoShape 5"/>
          <p:cNvSpPr>
            <a:spLocks noChangeArrowheads="1"/>
          </p:cNvSpPr>
          <p:nvPr/>
        </p:nvSpPr>
        <p:spPr bwMode="auto">
          <a:xfrm>
            <a:off x="0" y="0"/>
            <a:ext cx="9144000" cy="1104900"/>
          </a:xfrm>
          <a:prstGeom prst="roundRect">
            <a:avLst>
              <a:gd name="adj" fmla="val 13926"/>
            </a:avLst>
          </a:prstGeom>
          <a:solidFill>
            <a:srgbClr val="C00000"/>
          </a:solidFill>
          <a:ln w="9525" algn="ctr">
            <a:noFill/>
            <a:round/>
            <a:headEnd/>
            <a:tailEnd/>
          </a:ln>
          <a:effectLst/>
        </p:spPr>
        <p:txBody>
          <a:bodyPr wrap="none" lIns="274320" tIns="777240" bIns="0" anchor="b"/>
          <a:lstStyle/>
          <a:p>
            <a:pPr fontAlgn="base">
              <a:spcBef>
                <a:spcPct val="0"/>
              </a:spcBef>
              <a:spcAft>
                <a:spcPct val="0"/>
              </a:spcAft>
              <a:defRPr/>
            </a:pPr>
            <a:endParaRPr lang="en-US" dirty="0">
              <a:solidFill>
                <a:srgbClr val="000000"/>
              </a:solidFill>
              <a:ea typeface="MS PGothic" pitchFamily="34" charset="-128"/>
            </a:endParaRPr>
          </a:p>
        </p:txBody>
      </p:sp>
      <p:sp>
        <p:nvSpPr>
          <p:cNvPr id="14" name="AutoShape 39"/>
          <p:cNvSpPr>
            <a:spLocks noChangeArrowheads="1"/>
          </p:cNvSpPr>
          <p:nvPr/>
        </p:nvSpPr>
        <p:spPr bwMode="auto">
          <a:xfrm>
            <a:off x="8686800" y="6553199"/>
            <a:ext cx="381000" cy="276225"/>
          </a:xfrm>
          <a:prstGeom prst="roundRect">
            <a:avLst>
              <a:gd name="adj" fmla="val 16667"/>
            </a:avLst>
          </a:prstGeom>
          <a:solidFill>
            <a:schemeClr val="bg1">
              <a:lumMod val="95000"/>
            </a:schemeClr>
          </a:solidFill>
          <a:ln w="9525">
            <a:solidFill>
              <a:schemeClr val="tx1"/>
            </a:solidFill>
            <a:round/>
            <a:headEnd/>
            <a:tailEnd/>
          </a:ln>
        </p:spPr>
        <p:txBody>
          <a:bodyPr wrap="none" lIns="54000" tIns="10800" rIns="54000" bIns="10800" anchor="ctr"/>
          <a:lstStyle/>
          <a:p>
            <a:pPr algn="ctr" fontAlgn="base">
              <a:spcBef>
                <a:spcPct val="0"/>
              </a:spcBef>
              <a:spcAft>
                <a:spcPct val="0"/>
              </a:spcAft>
              <a:defRPr/>
            </a:pPr>
            <a:endParaRPr lang="en-GB" sz="1000" dirty="0">
              <a:solidFill>
                <a:srgbClr val="000000"/>
              </a:solidFill>
              <a:ea typeface="MS PGothic" pitchFamily="34" charset="-128"/>
            </a:endParaRPr>
          </a:p>
        </p:txBody>
      </p:sp>
      <p:sp>
        <p:nvSpPr>
          <p:cNvPr id="21" name="Rectangle 28"/>
          <p:cNvSpPr>
            <a:spLocks noChangeArrowheads="1"/>
          </p:cNvSpPr>
          <p:nvPr/>
        </p:nvSpPr>
        <p:spPr bwMode="auto">
          <a:xfrm>
            <a:off x="8654566" y="6579704"/>
            <a:ext cx="439738" cy="228600"/>
          </a:xfrm>
          <a:prstGeom prst="rect">
            <a:avLst/>
          </a:prstGeom>
          <a:noFill/>
          <a:ln w="9525">
            <a:noFill/>
            <a:miter lim="800000"/>
            <a:headEnd/>
            <a:tailEnd/>
          </a:ln>
          <a:effectLst/>
        </p:spPr>
        <p:txBody>
          <a:bodyPr anchor="ctr"/>
          <a:lstStyle/>
          <a:p>
            <a:pPr algn="r" fontAlgn="base">
              <a:spcBef>
                <a:spcPct val="0"/>
              </a:spcBef>
              <a:spcAft>
                <a:spcPct val="0"/>
              </a:spcAft>
              <a:defRPr/>
            </a:pPr>
            <a:fld id="{031BD89B-A51F-4BE2-87DD-57BDED263406}" type="slidenum">
              <a:rPr lang="en-US" sz="1200">
                <a:solidFill>
                  <a:srgbClr val="000000"/>
                </a:solidFill>
                <a:latin typeface="Lucida Sans Unicode" pitchFamily="34" charset="0"/>
                <a:ea typeface="MS PGothic" pitchFamily="34" charset="-128"/>
              </a:rPr>
              <a:pPr algn="r" fontAlgn="base">
                <a:spcBef>
                  <a:spcPct val="0"/>
                </a:spcBef>
                <a:spcAft>
                  <a:spcPct val="0"/>
                </a:spcAft>
                <a:defRPr/>
              </a:pPr>
              <a:t>‹#›</a:t>
            </a:fld>
            <a:endParaRPr lang="en-US" sz="1200" dirty="0">
              <a:solidFill>
                <a:srgbClr val="000000"/>
              </a:solidFill>
              <a:latin typeface="Lucida Sans Unicode" pitchFamily="34" charset="0"/>
              <a:ea typeface="MS PGothic" pitchFamily="34" charset="-128"/>
            </a:endParaRPr>
          </a:p>
        </p:txBody>
      </p:sp>
      <p:sp>
        <p:nvSpPr>
          <p:cNvPr id="1032" name="Rectangle 18"/>
          <p:cNvSpPr>
            <a:spLocks noGrp="1" noChangeArrowheads="1"/>
          </p:cNvSpPr>
          <p:nvPr>
            <p:ph type="title"/>
          </p:nvPr>
        </p:nvSpPr>
        <p:spPr bwMode="auto">
          <a:xfrm>
            <a:off x="228600" y="198438"/>
            <a:ext cx="6781800" cy="715962"/>
          </a:xfrm>
          <a:prstGeom prst="rect">
            <a:avLst/>
          </a:prstGeom>
          <a:noFill/>
          <a:ln w="9525" algn="ctr">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33" name="Rectangle 19"/>
          <p:cNvSpPr>
            <a:spLocks noGrp="1" noChangeArrowheads="1"/>
          </p:cNvSpPr>
          <p:nvPr>
            <p:ph type="body" idx="1"/>
          </p:nvPr>
        </p:nvSpPr>
        <p:spPr bwMode="auto">
          <a:xfrm>
            <a:off x="381000" y="1219200"/>
            <a:ext cx="8229600" cy="4525963"/>
          </a:xfrm>
          <a:prstGeom prst="rect">
            <a:avLst/>
          </a:prstGeom>
          <a:noFill/>
          <a:ln w="9525" algn="ctr">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Global Business Process Excellence</a:t>
            </a:r>
          </a:p>
          <a:p>
            <a:pPr lvl="2"/>
            <a:r>
              <a:rPr lang="en-US" dirty="0" smtClean="0"/>
              <a:t>Sub bullet 01 comes here</a:t>
            </a:r>
          </a:p>
          <a:p>
            <a:pPr lvl="3"/>
            <a:r>
              <a:rPr lang="en-US" dirty="0" smtClean="0"/>
              <a:t>Fourth level</a:t>
            </a:r>
          </a:p>
          <a:p>
            <a:pPr lvl="4"/>
            <a:r>
              <a:rPr lang="en-US" dirty="0" smtClean="0"/>
              <a:t>Fifth level</a:t>
            </a:r>
          </a:p>
        </p:txBody>
      </p:sp>
    </p:spTree>
    <p:extLst>
      <p:ext uri="{BB962C8B-B14F-4D97-AF65-F5344CB8AC3E}">
        <p14:creationId xmlns:p14="http://schemas.microsoft.com/office/powerpoint/2010/main" val="84681171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hf hdr="0" ftr="0" dt="0"/>
  <p:txStyles>
    <p:titleStyle>
      <a:lvl1pPr algn="l" rtl="0" eaLnBrk="1" fontAlgn="base" hangingPunct="1">
        <a:spcBef>
          <a:spcPct val="0"/>
        </a:spcBef>
        <a:spcAft>
          <a:spcPct val="0"/>
        </a:spcAft>
        <a:defRPr sz="1600" b="1">
          <a:solidFill>
            <a:schemeClr val="bg1"/>
          </a:solidFill>
          <a:latin typeface="+mj-lt"/>
          <a:ea typeface="+mj-ea"/>
          <a:cs typeface="+mj-cs"/>
        </a:defRPr>
      </a:lvl1pPr>
      <a:lvl2pPr algn="l" rtl="0" eaLnBrk="1" fontAlgn="base" hangingPunct="1">
        <a:spcBef>
          <a:spcPct val="0"/>
        </a:spcBef>
        <a:spcAft>
          <a:spcPct val="0"/>
        </a:spcAft>
        <a:defRPr sz="1600" b="1">
          <a:solidFill>
            <a:schemeClr val="bg1"/>
          </a:solidFill>
          <a:latin typeface="Verdana" pitchFamily="34" charset="0"/>
        </a:defRPr>
      </a:lvl2pPr>
      <a:lvl3pPr algn="l" rtl="0" eaLnBrk="1" fontAlgn="base" hangingPunct="1">
        <a:spcBef>
          <a:spcPct val="0"/>
        </a:spcBef>
        <a:spcAft>
          <a:spcPct val="0"/>
        </a:spcAft>
        <a:defRPr sz="1600" b="1">
          <a:solidFill>
            <a:schemeClr val="bg1"/>
          </a:solidFill>
          <a:latin typeface="Verdana" pitchFamily="34" charset="0"/>
        </a:defRPr>
      </a:lvl3pPr>
      <a:lvl4pPr algn="l" rtl="0" eaLnBrk="1" fontAlgn="base" hangingPunct="1">
        <a:spcBef>
          <a:spcPct val="0"/>
        </a:spcBef>
        <a:spcAft>
          <a:spcPct val="0"/>
        </a:spcAft>
        <a:defRPr sz="1600" b="1">
          <a:solidFill>
            <a:schemeClr val="bg1"/>
          </a:solidFill>
          <a:latin typeface="Verdana" pitchFamily="34" charset="0"/>
        </a:defRPr>
      </a:lvl4pPr>
      <a:lvl5pPr algn="l" rtl="0" eaLnBrk="1" fontAlgn="base" hangingPunct="1">
        <a:spcBef>
          <a:spcPct val="0"/>
        </a:spcBef>
        <a:spcAft>
          <a:spcPct val="0"/>
        </a:spcAft>
        <a:defRPr sz="1600" b="1">
          <a:solidFill>
            <a:schemeClr val="bg1"/>
          </a:solidFill>
          <a:latin typeface="Verdana" pitchFamily="34" charset="0"/>
        </a:defRPr>
      </a:lvl5pPr>
      <a:lvl6pPr marL="457200" algn="l" rtl="0" eaLnBrk="1" fontAlgn="base" hangingPunct="1">
        <a:spcBef>
          <a:spcPct val="0"/>
        </a:spcBef>
        <a:spcAft>
          <a:spcPct val="0"/>
        </a:spcAft>
        <a:defRPr sz="1600" b="1">
          <a:solidFill>
            <a:schemeClr val="bg1"/>
          </a:solidFill>
          <a:latin typeface="Verdana" pitchFamily="34" charset="0"/>
        </a:defRPr>
      </a:lvl6pPr>
      <a:lvl7pPr marL="914400" algn="l" rtl="0" eaLnBrk="1" fontAlgn="base" hangingPunct="1">
        <a:spcBef>
          <a:spcPct val="0"/>
        </a:spcBef>
        <a:spcAft>
          <a:spcPct val="0"/>
        </a:spcAft>
        <a:defRPr sz="1600" b="1">
          <a:solidFill>
            <a:schemeClr val="bg1"/>
          </a:solidFill>
          <a:latin typeface="Verdana" pitchFamily="34" charset="0"/>
        </a:defRPr>
      </a:lvl7pPr>
      <a:lvl8pPr marL="1371600" algn="l" rtl="0" eaLnBrk="1" fontAlgn="base" hangingPunct="1">
        <a:spcBef>
          <a:spcPct val="0"/>
        </a:spcBef>
        <a:spcAft>
          <a:spcPct val="0"/>
        </a:spcAft>
        <a:defRPr sz="1600" b="1">
          <a:solidFill>
            <a:schemeClr val="bg1"/>
          </a:solidFill>
          <a:latin typeface="Verdana" pitchFamily="34" charset="0"/>
        </a:defRPr>
      </a:lvl8pPr>
      <a:lvl9pPr marL="1828800" algn="l" rtl="0" eaLnBrk="1" fontAlgn="base" hangingPunct="1">
        <a:spcBef>
          <a:spcPct val="0"/>
        </a:spcBef>
        <a:spcAft>
          <a:spcPct val="0"/>
        </a:spcAft>
        <a:defRPr sz="1600" b="1">
          <a:solidFill>
            <a:schemeClr val="bg1"/>
          </a:solidFill>
          <a:latin typeface="Verdana" pitchFamily="34" charset="0"/>
        </a:defRPr>
      </a:lvl9pPr>
    </p:titleStyle>
    <p:bodyStyle>
      <a:lvl1pPr marL="342900" indent="-342900" algn="l" rtl="0" eaLnBrk="1" fontAlgn="base" hangingPunct="1">
        <a:spcBef>
          <a:spcPct val="20000"/>
        </a:spcBef>
        <a:spcAft>
          <a:spcPct val="0"/>
        </a:spcAft>
        <a:buChar char="•"/>
        <a:defRPr sz="1400" b="1">
          <a:solidFill>
            <a:schemeClr val="tx1"/>
          </a:solidFill>
          <a:latin typeface="+mn-lt"/>
          <a:ea typeface="MS PGothic" pitchFamily="34" charset="-128"/>
          <a:cs typeface="+mn-cs"/>
        </a:defRPr>
      </a:lvl1pPr>
      <a:lvl2pPr marL="742950" indent="-285750" algn="l" rtl="0" eaLnBrk="1" fontAlgn="base" hangingPunct="1">
        <a:spcBef>
          <a:spcPct val="20000"/>
        </a:spcBef>
        <a:spcAft>
          <a:spcPct val="0"/>
        </a:spcAft>
        <a:buChar char="–"/>
        <a:defRPr sz="1400" b="1">
          <a:solidFill>
            <a:schemeClr val="tx1"/>
          </a:solidFill>
          <a:latin typeface="+mn-lt"/>
          <a:ea typeface="MS PGothic" pitchFamily="34" charset="-128"/>
          <a:cs typeface="+mn-cs"/>
        </a:defRPr>
      </a:lvl2pPr>
      <a:lvl3pPr marL="1143000" indent="-228600" algn="l" rtl="0" eaLnBrk="1" fontAlgn="base" hangingPunct="1">
        <a:spcBef>
          <a:spcPct val="20000"/>
        </a:spcBef>
        <a:spcAft>
          <a:spcPct val="0"/>
        </a:spcAft>
        <a:buChar char="•"/>
        <a:defRPr sz="1400" b="1">
          <a:solidFill>
            <a:schemeClr val="tx1"/>
          </a:solidFill>
          <a:latin typeface="+mn-lt"/>
          <a:ea typeface="MS PGothic" pitchFamily="34" charset="-128"/>
          <a:cs typeface="+mn-cs"/>
        </a:defRPr>
      </a:lvl3pPr>
      <a:lvl4pPr marL="1600200" indent="-228600" algn="l" rtl="0" eaLnBrk="1" fontAlgn="base" hangingPunct="1">
        <a:spcBef>
          <a:spcPct val="20000"/>
        </a:spcBef>
        <a:spcAft>
          <a:spcPct val="0"/>
        </a:spcAft>
        <a:buChar char="–"/>
        <a:defRPr sz="1400" b="1">
          <a:solidFill>
            <a:schemeClr val="tx1"/>
          </a:solidFill>
          <a:latin typeface="+mn-lt"/>
          <a:ea typeface="MS PGothic" pitchFamily="34" charset="-128"/>
          <a:cs typeface="+mn-cs"/>
        </a:defRPr>
      </a:lvl4pPr>
      <a:lvl5pPr marL="2057400" indent="-228600" algn="l" rtl="0" eaLnBrk="1" fontAlgn="base" hangingPunct="1">
        <a:spcBef>
          <a:spcPct val="20000"/>
        </a:spcBef>
        <a:spcAft>
          <a:spcPct val="0"/>
        </a:spcAft>
        <a:buChar char="»"/>
        <a:defRPr sz="1400" b="1">
          <a:solidFill>
            <a:schemeClr val="tx1"/>
          </a:solidFill>
          <a:latin typeface="+mn-lt"/>
          <a:ea typeface="MS PGothic" pitchFamily="34" charset="-128"/>
          <a:cs typeface="+mn-cs"/>
        </a:defRPr>
      </a:lvl5pPr>
      <a:lvl6pPr marL="2514600" indent="-228600" algn="l" rtl="0" eaLnBrk="1" fontAlgn="base" hangingPunct="1">
        <a:spcBef>
          <a:spcPct val="20000"/>
        </a:spcBef>
        <a:spcAft>
          <a:spcPct val="0"/>
        </a:spcAft>
        <a:defRPr sz="1400" b="1">
          <a:solidFill>
            <a:schemeClr val="tx1"/>
          </a:solidFill>
          <a:latin typeface="+mn-lt"/>
          <a:ea typeface="+mn-ea"/>
          <a:cs typeface="+mn-cs"/>
        </a:defRPr>
      </a:lvl6pPr>
      <a:lvl7pPr marL="2971800" indent="-228600" algn="l" rtl="0" eaLnBrk="1" fontAlgn="base" hangingPunct="1">
        <a:spcBef>
          <a:spcPct val="20000"/>
        </a:spcBef>
        <a:spcAft>
          <a:spcPct val="0"/>
        </a:spcAft>
        <a:defRPr sz="1400" b="1">
          <a:solidFill>
            <a:schemeClr val="tx1"/>
          </a:solidFill>
          <a:latin typeface="+mn-lt"/>
          <a:ea typeface="+mn-ea"/>
          <a:cs typeface="+mn-cs"/>
        </a:defRPr>
      </a:lvl7pPr>
      <a:lvl8pPr marL="3429000" indent="-228600" algn="l" rtl="0" eaLnBrk="1" fontAlgn="base" hangingPunct="1">
        <a:spcBef>
          <a:spcPct val="20000"/>
        </a:spcBef>
        <a:spcAft>
          <a:spcPct val="0"/>
        </a:spcAft>
        <a:defRPr sz="1400" b="1">
          <a:solidFill>
            <a:schemeClr val="tx1"/>
          </a:solidFill>
          <a:latin typeface="+mn-lt"/>
          <a:ea typeface="+mn-ea"/>
          <a:cs typeface="+mn-cs"/>
        </a:defRPr>
      </a:lvl8pPr>
      <a:lvl9pPr marL="3886200" indent="-228600" algn="l" rtl="0" eaLnBrk="1" fontAlgn="base" hangingPunct="1">
        <a:spcBef>
          <a:spcPct val="20000"/>
        </a:spcBef>
        <a:spcAft>
          <a:spcPct val="0"/>
        </a:spcAft>
        <a:defRPr sz="1400" b="1">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Calibri" pitchFamily="34" charset="0"/>
              </a:defRPr>
            </a:lvl1pPr>
          </a:lstStyle>
          <a:p>
            <a:fld id="{0055EF33-A531-474B-B9A2-9854D6B4BF5A}" type="datetime1">
              <a:rPr lang="en-US" smtClean="0">
                <a:solidFill>
                  <a:prstClr val="black">
                    <a:tint val="75000"/>
                  </a:prstClr>
                </a:solidFill>
              </a:rPr>
              <a:pPr/>
              <a:t>9/10/2018</a:t>
            </a:fld>
            <a:endParaRPr lang="en-GB"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Calibri" pitchFamily="34" charset="0"/>
              </a:defRPr>
            </a:lvl1pPr>
          </a:lstStyle>
          <a:p>
            <a:endParaRPr lang="en-GB"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Calibri" pitchFamily="34" charset="0"/>
              </a:defRPr>
            </a:lvl1pPr>
          </a:lstStyle>
          <a:p>
            <a:fld id="{CC0BBEAA-B4FC-41A2-85B6-9369FD4AE745}"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83612014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Calibri"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Calibri"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Calibri"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Calibri"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Calibri"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Calibri"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4FA6DA6A-11EF-4632-BB01-F500C0A8C30E}" type="datetime1">
              <a:rPr lang="en-US" smtClean="0"/>
              <a:pPr/>
              <a:t>9/10/2018</a:t>
            </a:fld>
            <a:endParaRPr lang="en-US" dirty="0"/>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dirty="0"/>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2000232" y="2428868"/>
            <a:ext cx="4786346" cy="785810"/>
          </a:xfrm>
        </p:spPr>
        <p:txBody>
          <a:bodyPr>
            <a:normAutofit fontScale="90000"/>
          </a:bodyPr>
          <a:lstStyle/>
          <a:p>
            <a:r>
              <a:rPr lang="en-IN" sz="4000" b="1" dirty="0" smtClean="0">
                <a:solidFill>
                  <a:schemeClr val="bg1"/>
                </a:solidFill>
                <a:ea typeface="Verdana" pitchFamily="34" charset="0"/>
                <a:cs typeface="Calibri" pitchFamily="34" charset="0"/>
              </a:rPr>
              <a:t>OVERVIEW OF GST </a:t>
            </a:r>
            <a:br>
              <a:rPr lang="en-IN" sz="4000" b="1" dirty="0" smtClean="0">
                <a:solidFill>
                  <a:schemeClr val="bg1"/>
                </a:solidFill>
                <a:ea typeface="Verdana" pitchFamily="34" charset="0"/>
                <a:cs typeface="Calibri" pitchFamily="34" charset="0"/>
              </a:rPr>
            </a:br>
            <a:r>
              <a:rPr lang="en-IN" sz="4000" b="1" dirty="0" smtClean="0">
                <a:solidFill>
                  <a:schemeClr val="bg1"/>
                </a:solidFill>
                <a:ea typeface="Verdana" pitchFamily="34" charset="0"/>
                <a:cs typeface="Calibri" pitchFamily="34" charset="0"/>
              </a:rPr>
              <a:t/>
            </a:r>
            <a:br>
              <a:rPr lang="en-IN" sz="4000" b="1" dirty="0" smtClean="0">
                <a:solidFill>
                  <a:schemeClr val="bg1"/>
                </a:solidFill>
                <a:ea typeface="Verdana" pitchFamily="34" charset="0"/>
                <a:cs typeface="Calibri" pitchFamily="34" charset="0"/>
              </a:rPr>
            </a:br>
            <a:r>
              <a:rPr lang="en-IN" sz="4000" b="1" dirty="0" smtClean="0">
                <a:solidFill>
                  <a:schemeClr val="bg1"/>
                </a:solidFill>
                <a:ea typeface="Verdana" pitchFamily="34" charset="0"/>
                <a:cs typeface="Calibri" pitchFamily="34" charset="0"/>
              </a:rPr>
              <a:t>a presentatio</a:t>
            </a:r>
            <a:r>
              <a:rPr lang="en-IN" sz="4000" dirty="0" smtClean="0">
                <a:solidFill>
                  <a:schemeClr val="bg1"/>
                </a:solidFill>
                <a:ea typeface="Verdana" pitchFamily="34" charset="0"/>
                <a:cs typeface="Calibri" pitchFamily="34" charset="0"/>
              </a:rPr>
              <a:t>n for symbiosis law </a:t>
            </a:r>
            <a:r>
              <a:rPr lang="en-IN" sz="4000" dirty="0" err="1" smtClean="0">
                <a:solidFill>
                  <a:schemeClr val="bg1"/>
                </a:solidFill>
                <a:ea typeface="Verdana" pitchFamily="34" charset="0"/>
                <a:cs typeface="Calibri" pitchFamily="34" charset="0"/>
              </a:rPr>
              <a:t>university,pune</a:t>
            </a:r>
            <a:r>
              <a:rPr lang="en-IN" sz="4000" dirty="0" smtClean="0">
                <a:solidFill>
                  <a:schemeClr val="bg1"/>
                </a:solidFill>
                <a:ea typeface="Verdana" pitchFamily="34" charset="0"/>
                <a:cs typeface="Calibri" pitchFamily="34" charset="0"/>
              </a:rPr>
              <a:t>.</a:t>
            </a:r>
            <a:br>
              <a:rPr lang="en-IN" sz="4000" dirty="0" smtClean="0">
                <a:solidFill>
                  <a:schemeClr val="bg1"/>
                </a:solidFill>
                <a:ea typeface="Verdana" pitchFamily="34" charset="0"/>
                <a:cs typeface="Calibri" pitchFamily="34" charset="0"/>
              </a:rPr>
            </a:br>
            <a:r>
              <a:rPr lang="en-IN" sz="4000" dirty="0" smtClean="0">
                <a:solidFill>
                  <a:schemeClr val="bg1"/>
                </a:solidFill>
                <a:ea typeface="Verdana" pitchFamily="34" charset="0"/>
                <a:cs typeface="Calibri" pitchFamily="34" charset="0"/>
              </a:rPr>
              <a:t>APRIL,07,2018</a:t>
            </a:r>
            <a:endParaRPr lang="en-IN" sz="4000" b="1" dirty="0">
              <a:solidFill>
                <a:schemeClr val="bg1"/>
              </a:solidFill>
              <a:ea typeface="Verdana" pitchFamily="34" charset="0"/>
              <a:cs typeface="Calibri" pitchFamily="34" charset="0"/>
            </a:endParaRPr>
          </a:p>
        </p:txBody>
      </p:sp>
      <p:sp>
        <p:nvSpPr>
          <p:cNvPr id="2" name="Slide Number Placeholder 1"/>
          <p:cNvSpPr>
            <a:spLocks noGrp="1"/>
          </p:cNvSpPr>
          <p:nvPr>
            <p:ph type="sldNum" sz="quarter" idx="12"/>
          </p:nvPr>
        </p:nvSpPr>
        <p:spPr/>
        <p:txBody>
          <a:bodyPr/>
          <a:lstStyle/>
          <a:p>
            <a:fld id="{B6F15528-21DE-4FAA-801E-634DDDAF4B2B}" type="slidenum">
              <a:rPr lang="en-US" smtClean="0"/>
              <a:pPr/>
              <a:t>1</a:t>
            </a:fld>
            <a:endParaRPr lang="en-US"/>
          </a:p>
        </p:txBody>
      </p:sp>
      <p:sp>
        <p:nvSpPr>
          <p:cNvPr id="5" name="Rectangle 4"/>
          <p:cNvSpPr/>
          <p:nvPr/>
        </p:nvSpPr>
        <p:spPr>
          <a:xfrm>
            <a:off x="3857620" y="4572008"/>
            <a:ext cx="4357718" cy="1384995"/>
          </a:xfrm>
          <a:prstGeom prst="rect">
            <a:avLst/>
          </a:prstGeom>
        </p:spPr>
        <p:txBody>
          <a:bodyPr wrap="square">
            <a:spAutoFit/>
          </a:bodyPr>
          <a:lstStyle/>
          <a:p>
            <a:r>
              <a:rPr lang="en-US" sz="2800" dirty="0" smtClean="0">
                <a:solidFill>
                  <a:schemeClr val="accent4">
                    <a:lumMod val="60000"/>
                    <a:lumOff val="40000"/>
                  </a:schemeClr>
                </a:solidFill>
              </a:rPr>
              <a:t>K SRINIVASAN  IRS (C&amp;CE)</a:t>
            </a:r>
          </a:p>
          <a:p>
            <a:r>
              <a:rPr lang="en-US" sz="2800" dirty="0" smtClean="0">
                <a:solidFill>
                  <a:schemeClr val="accent4">
                    <a:lumMod val="60000"/>
                    <a:lumOff val="40000"/>
                  </a:schemeClr>
                </a:solidFill>
              </a:rPr>
              <a:t>Goods and Services Tax</a:t>
            </a:r>
          </a:p>
          <a:p>
            <a:r>
              <a:rPr lang="en-US" sz="2800" dirty="0" smtClean="0">
                <a:solidFill>
                  <a:schemeClr val="accent4">
                    <a:lumMod val="60000"/>
                    <a:lumOff val="40000"/>
                  </a:schemeClr>
                </a:solidFill>
              </a:rPr>
              <a:t>Chennai Zone</a:t>
            </a:r>
            <a:endParaRPr lang="en-US" sz="2800" dirty="0">
              <a:solidFill>
                <a:schemeClr val="accent4">
                  <a:lumMod val="60000"/>
                  <a:lumOff val="40000"/>
                </a:schemeClr>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71868" y="1785926"/>
            <a:ext cx="5134222" cy="3252790"/>
          </a:xfrm>
        </p:spPr>
        <p:txBody>
          <a:bodyPr/>
          <a:lstStyle/>
          <a:p>
            <a:pPr algn="ctr"/>
            <a:r>
              <a:rPr lang="en-US" dirty="0" smtClean="0"/>
              <a:t>A </a:t>
            </a:r>
            <a:br>
              <a:rPr lang="en-US" dirty="0" smtClean="0"/>
            </a:br>
            <a:r>
              <a:rPr lang="en-US" sz="3600" dirty="0" smtClean="0"/>
              <a:t>brief concept Note </a:t>
            </a:r>
            <a:r>
              <a:rPr lang="en-US" dirty="0" smtClean="0"/>
              <a:t>	</a:t>
            </a:r>
            <a:r>
              <a:rPr lang="en-US" sz="2000" dirty="0" smtClean="0"/>
              <a:t>on the Statement and purpose of the 101</a:t>
            </a:r>
            <a:r>
              <a:rPr lang="en-US" sz="2000" baseline="30000" dirty="0" smtClean="0"/>
              <a:t>st</a:t>
            </a:r>
            <a:r>
              <a:rPr lang="en-US" sz="2000" dirty="0" smtClean="0"/>
              <a:t>ConStitutional AMENDMENT ACT, 2016</a:t>
            </a:r>
            <a:br>
              <a:rPr lang="en-US" sz="2000" dirty="0" smtClean="0"/>
            </a:br>
            <a:r>
              <a:rPr lang="en-US" dirty="0" smtClean="0"/>
              <a:t/>
            </a:r>
            <a:br>
              <a:rPr lang="en-US" dirty="0" smtClean="0"/>
            </a:br>
            <a:endParaRPr lang="en-US" dirty="0"/>
          </a:p>
        </p:txBody>
      </p:sp>
      <p:sp>
        <p:nvSpPr>
          <p:cNvPr id="5" name="Content Placeholder 2"/>
          <p:cNvSpPr txBox="1">
            <a:spLocks/>
          </p:cNvSpPr>
          <p:nvPr/>
        </p:nvSpPr>
        <p:spPr>
          <a:xfrm>
            <a:off x="0" y="1000108"/>
            <a:ext cx="2633682" cy="1990740"/>
          </a:xfrm>
          <a:prstGeom prst="rect">
            <a:avLst/>
          </a:prstGeom>
        </p:spPr>
        <p:txBody>
          <a:bodyPr vert="horz" lIns="45720" tIns="0" rIns="45720" bIns="0">
            <a:normAutofit/>
          </a:bodyPr>
          <a:lstStyle/>
          <a:p>
            <a:pPr marL="0" marR="0" lvl="0" indent="0" algn="l" defTabSz="914400" rtl="0" eaLnBrk="1" fontAlgn="auto" latinLnBrk="0" hangingPunct="1">
              <a:lnSpc>
                <a:spcPct val="200000"/>
              </a:lnSpc>
              <a:spcBef>
                <a:spcPts val="600"/>
              </a:spcBef>
              <a:spcAft>
                <a:spcPts val="0"/>
              </a:spcAft>
              <a:buClr>
                <a:schemeClr val="tx2"/>
              </a:buClr>
              <a:buSzPct val="73000"/>
              <a:buFont typeface="Wingdings 2"/>
              <a:buNone/>
              <a:tabLst/>
              <a:defRPr/>
            </a:pPr>
            <a:r>
              <a:rPr kumimoji="0" lang="en-IN" sz="2800" b="0" i="0" u="none" strike="noStrike" kern="1200" cap="none" spc="0" normalizeH="0" baseline="0" noProof="0" dirty="0" smtClean="0">
                <a:ln>
                  <a:noFill/>
                </a:ln>
                <a:solidFill>
                  <a:schemeClr val="tx1"/>
                </a:solidFill>
                <a:effectLst/>
                <a:uLnTx/>
                <a:uFillTx/>
                <a:latin typeface="+mn-lt"/>
                <a:ea typeface="+mn-ea"/>
                <a:cs typeface="+mn-cs"/>
              </a:rPr>
              <a:t>Constitutional Framework</a:t>
            </a:r>
          </a:p>
          <a:p>
            <a:pPr marL="0" marR="0" lvl="0" indent="0" algn="r" defTabSz="914400" rtl="0" eaLnBrk="1" fontAlgn="auto" latinLnBrk="0" hangingPunct="1">
              <a:lnSpc>
                <a:spcPct val="200000"/>
              </a:lnSpc>
              <a:spcBef>
                <a:spcPts val="600"/>
              </a:spcBef>
              <a:spcAft>
                <a:spcPts val="0"/>
              </a:spcAft>
              <a:buClr>
                <a:schemeClr val="tx2"/>
              </a:buClr>
              <a:buSzPct val="73000"/>
              <a:buFont typeface="Wingdings 2"/>
              <a:buNone/>
              <a:tabLst/>
              <a:defRPr/>
            </a:pPr>
            <a:endParaRPr kumimoji="0" lang="en-IN" sz="2400" b="0" i="0" u="none" strike="noStrike" kern="1200" cap="none" spc="0" normalizeH="0" baseline="0" noProof="0" dirty="0" smtClean="0">
              <a:ln>
                <a:noFill/>
              </a:ln>
              <a:solidFill>
                <a:srgbClr val="FFFFFF"/>
              </a:solidFill>
              <a:effectLst/>
              <a:uLnTx/>
              <a:uFillTx/>
              <a:latin typeface="Calibri" pitchFamily="34" charset="0"/>
              <a:ea typeface="Verdana" pitchFamily="34" charset="0"/>
              <a:cs typeface="Calibri" pitchFamily="34" charset="0"/>
            </a:endParaRPr>
          </a:p>
          <a:p>
            <a:pPr marL="0" marR="0" lvl="0" indent="0" algn="r" defTabSz="914400" rtl="0" eaLnBrk="1" fontAlgn="auto" latinLnBrk="0" hangingPunct="1">
              <a:lnSpc>
                <a:spcPct val="100000"/>
              </a:lnSpc>
              <a:spcBef>
                <a:spcPts val="600"/>
              </a:spcBef>
              <a:spcAft>
                <a:spcPts val="0"/>
              </a:spcAft>
              <a:buClr>
                <a:schemeClr val="tx2"/>
              </a:buClr>
              <a:buSzPct val="73000"/>
              <a:buFont typeface="Wingdings 2"/>
              <a:buNone/>
              <a:tabLst/>
              <a:defRPr/>
            </a:pPr>
            <a:endParaRPr kumimoji="0" lang="en-IN" sz="2200" b="0" i="0" u="none" strike="noStrike" kern="1200" cap="none" spc="0" normalizeH="0" baseline="30000" noProof="0" dirty="0" smtClean="0">
              <a:ln>
                <a:noFill/>
              </a:ln>
              <a:solidFill>
                <a:srgbClr val="FFFFFF"/>
              </a:solidFill>
              <a:effectLst/>
              <a:uLnTx/>
              <a:uFillTx/>
              <a:latin typeface="+mn-lt"/>
              <a:ea typeface="+mn-ea"/>
              <a:cs typeface="+mn-cs"/>
            </a:endParaRPr>
          </a:p>
          <a:p>
            <a:pPr marL="0" marR="0" lvl="0" indent="0" algn="r" defTabSz="914400" rtl="0" eaLnBrk="1" fontAlgn="auto" latinLnBrk="0" hangingPunct="1">
              <a:lnSpc>
                <a:spcPct val="100000"/>
              </a:lnSpc>
              <a:spcBef>
                <a:spcPts val="600"/>
              </a:spcBef>
              <a:spcAft>
                <a:spcPts val="0"/>
              </a:spcAft>
              <a:buClr>
                <a:schemeClr val="tx2"/>
              </a:buClr>
              <a:buSzPct val="73000"/>
              <a:buFont typeface="Wingdings 2"/>
              <a:buNone/>
              <a:tabLst/>
              <a:defRPr/>
            </a:pPr>
            <a:endParaRPr kumimoji="0" lang="en-IN" sz="2200" b="0" i="0" u="none" strike="noStrike" kern="1200" cap="none" spc="0" normalizeH="0" baseline="0" noProof="0" dirty="0">
              <a:ln>
                <a:noFill/>
              </a:ln>
              <a:solidFill>
                <a:srgbClr val="FFFFFF"/>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381000" y="838200"/>
            <a:ext cx="7315200" cy="5617536"/>
          </a:xfrm>
        </p:spPr>
        <p:txBody>
          <a:bodyPr>
            <a:normAutofit fontScale="92500" lnSpcReduction="20000"/>
          </a:bodyPr>
          <a:lstStyle/>
          <a:p>
            <a:r>
              <a:rPr lang="en-US" dirty="0" smtClean="0"/>
              <a:t> A major tax reform like GST calls for an amendment of the Constitution itself.  </a:t>
            </a:r>
          </a:p>
          <a:p>
            <a:endParaRPr lang="en-US" dirty="0" smtClean="0"/>
          </a:p>
          <a:p>
            <a:r>
              <a:rPr lang="en-US" dirty="0" smtClean="0"/>
              <a:t>Therefore, the Constitutional Amendment Bill,2014 was introduced  in the </a:t>
            </a:r>
            <a:r>
              <a:rPr lang="en-US" dirty="0" err="1" smtClean="0"/>
              <a:t>Lok</a:t>
            </a:r>
            <a:r>
              <a:rPr lang="en-US" dirty="0" smtClean="0"/>
              <a:t> </a:t>
            </a:r>
            <a:r>
              <a:rPr lang="en-US" dirty="0" err="1" smtClean="0"/>
              <a:t>Sabha</a:t>
            </a:r>
            <a:r>
              <a:rPr lang="en-US" dirty="0" smtClean="0"/>
              <a:t> which became the One Hundred and First Amendment Act, 2016.</a:t>
            </a:r>
          </a:p>
          <a:p>
            <a:r>
              <a:rPr lang="en-US" dirty="0" smtClean="0"/>
              <a:t>The Bill having been passed by </a:t>
            </a:r>
            <a:r>
              <a:rPr lang="en-US" dirty="0" err="1" smtClean="0"/>
              <a:t>Rajya</a:t>
            </a:r>
            <a:r>
              <a:rPr lang="en-US" dirty="0" smtClean="0"/>
              <a:t> </a:t>
            </a:r>
            <a:r>
              <a:rPr lang="en-US" dirty="0" err="1" smtClean="0"/>
              <a:t>Sabha</a:t>
            </a:r>
            <a:r>
              <a:rPr lang="en-US" dirty="0" smtClean="0"/>
              <a:t> on 3</a:t>
            </a:r>
            <a:r>
              <a:rPr lang="en-US" baseline="30000" dirty="0" smtClean="0"/>
              <a:t>rd</a:t>
            </a:r>
            <a:r>
              <a:rPr lang="en-US" dirty="0" smtClean="0"/>
              <a:t> August 2016  became subsequently the above named Act, duly assented by the President of India, on 8</a:t>
            </a:r>
            <a:r>
              <a:rPr lang="en-US" baseline="30000" dirty="0" smtClean="0"/>
              <a:t>th</a:t>
            </a:r>
            <a:r>
              <a:rPr lang="en-US" dirty="0" smtClean="0"/>
              <a:t> September 2016. </a:t>
            </a:r>
          </a:p>
          <a:p>
            <a:endParaRPr lang="en-US" dirty="0" smtClean="0"/>
          </a:p>
          <a:p>
            <a:r>
              <a:rPr lang="en-US" dirty="0" smtClean="0"/>
              <a:t>Before it could take this shape it had to pass through the Constitutional hurdles of having to secure two third majority in both the houses and the referral to the </a:t>
            </a:r>
            <a:r>
              <a:rPr lang="en-US" dirty="0" err="1" smtClean="0"/>
              <a:t>Rajyasabha</a:t>
            </a:r>
            <a:r>
              <a:rPr lang="en-US" dirty="0" smtClean="0"/>
              <a:t> Select Committee and a final nod by both the houses.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It was assented by </a:t>
            </a:r>
            <a:r>
              <a:rPr lang="en-US" dirty="0"/>
              <a:t>the President on  September 8, 2016 </a:t>
            </a:r>
            <a:r>
              <a:rPr lang="en-US" dirty="0" smtClean="0"/>
              <a:t>and finally got notified </a:t>
            </a:r>
            <a:r>
              <a:rPr lang="en-US" dirty="0"/>
              <a:t>on </a:t>
            </a:r>
            <a:r>
              <a:rPr lang="en-US" dirty="0" smtClean="0"/>
              <a:t>September,17,2016. </a:t>
            </a:r>
          </a:p>
          <a:p>
            <a:pPr marL="0" indent="0">
              <a:buNone/>
            </a:pPr>
            <a:endParaRPr lang="en-US" dirty="0"/>
          </a:p>
          <a:p>
            <a:r>
              <a:rPr lang="en-US" dirty="0"/>
              <a:t> This </a:t>
            </a:r>
            <a:r>
              <a:rPr lang="en-US" dirty="0" smtClean="0"/>
              <a:t>is meant to  </a:t>
            </a:r>
            <a:r>
              <a:rPr lang="en-US" dirty="0"/>
              <a:t>enable the Centre and the States to exercise concurrent jurisdiction in taxation of Goods and Services with the exception of Alcohol for human consumption which continues in the State List.</a:t>
            </a:r>
          </a:p>
          <a:p>
            <a:endParaRPr lang="en-US" dirty="0"/>
          </a:p>
        </p:txBody>
      </p:sp>
    </p:spTree>
    <p:extLst>
      <p:ext uri="{BB962C8B-B14F-4D97-AF65-F5344CB8AC3E}">
        <p14:creationId xmlns:p14="http://schemas.microsoft.com/office/powerpoint/2010/main" val="20937048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a:bodyPr>
          <a:lstStyle/>
          <a:p>
            <a:r>
              <a:rPr lang="en-US" dirty="0" smtClean="0"/>
              <a:t> Five specified Petroleum Products </a:t>
            </a:r>
            <a:r>
              <a:rPr lang="en-US" dirty="0" err="1" smtClean="0"/>
              <a:t>viz</a:t>
            </a:r>
            <a:r>
              <a:rPr lang="en-US" dirty="0" smtClean="0"/>
              <a:t> petroleum crude, motor spirit, HSD, natural gas and ATF whose  </a:t>
            </a:r>
          </a:p>
          <a:p>
            <a:r>
              <a:rPr lang="en-US" dirty="0" smtClean="0"/>
              <a:t>Production and sale also continue as exclusive subject matters of levy respectively of the Union and State Lists on which</a:t>
            </a:r>
          </a:p>
          <a:p>
            <a:r>
              <a:rPr lang="en-US" dirty="0" smtClean="0"/>
              <a:t>Centre can continue to levy Excise duty plus Surcharge and </a:t>
            </a:r>
          </a:p>
          <a:p>
            <a:r>
              <a:rPr lang="en-US" dirty="0" smtClean="0"/>
              <a:t>States can levy State VAT and CST</a:t>
            </a:r>
          </a:p>
          <a:p>
            <a:r>
              <a:rPr lang="en-US" dirty="0" smtClean="0"/>
              <a:t> Till such time of commencement of levy on them under GST is notified by the Governments,  with the consent of the GST Council.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endParaRPr lang="en-US" dirty="0"/>
          </a:p>
          <a:p>
            <a:r>
              <a:rPr lang="en-US" dirty="0" smtClean="0"/>
              <a:t>Tobacco/Tobacco products are subject to a double tax. It figures under both GST and as well as Union List meaning </a:t>
            </a:r>
          </a:p>
          <a:p>
            <a:endParaRPr lang="en-US" dirty="0" smtClean="0"/>
          </a:p>
          <a:p>
            <a:r>
              <a:rPr lang="en-US" dirty="0" smtClean="0"/>
              <a:t>the Centre can levy Union Duties of Excise and surcharge on Tobacco in addition to GST to be levied by the Union and the States.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The Act further amends the Constitution in the 67</a:t>
            </a:r>
            <a:r>
              <a:rPr lang="en-US" baseline="30000" dirty="0"/>
              <a:t>th</a:t>
            </a:r>
            <a:r>
              <a:rPr lang="en-US" dirty="0"/>
              <a:t> year of the Republic of India for the following stated purposes alone</a:t>
            </a:r>
          </a:p>
          <a:p>
            <a:r>
              <a:rPr lang="en-US" dirty="0" smtClean="0"/>
              <a:t>The </a:t>
            </a:r>
            <a:r>
              <a:rPr lang="en-US" dirty="0"/>
              <a:t>Act contains 20 provisions under </a:t>
            </a:r>
            <a:r>
              <a:rPr lang="en-US" dirty="0" smtClean="0"/>
              <a:t>it.</a:t>
            </a:r>
          </a:p>
          <a:p>
            <a:r>
              <a:rPr lang="en-US" dirty="0" smtClean="0"/>
              <a:t>Provisions </a:t>
            </a:r>
            <a:r>
              <a:rPr lang="en-US" dirty="0"/>
              <a:t>2 to 18 </a:t>
            </a:r>
            <a:r>
              <a:rPr lang="en-US" dirty="0" smtClean="0"/>
              <a:t>cover the main purposes and the first one being Short title and commencement of the Act.</a:t>
            </a:r>
          </a:p>
          <a:p>
            <a:r>
              <a:rPr lang="en-US" dirty="0" smtClean="0"/>
              <a:t>Provision 19 deals with Transition.</a:t>
            </a:r>
          </a:p>
          <a:p>
            <a:r>
              <a:rPr lang="en-US" dirty="0" smtClean="0"/>
              <a:t>Provision 20 is concerning powers given under this Act  to the President to remove any difficulty arising in the implementation of this Constitutional Amendment Act2016.   </a:t>
            </a:r>
            <a:endParaRPr lang="en-US" dirty="0"/>
          </a:p>
          <a:p>
            <a:endParaRPr lang="en-US" dirty="0"/>
          </a:p>
        </p:txBody>
      </p:sp>
    </p:spTree>
    <p:extLst>
      <p:ext uri="{BB962C8B-B14F-4D97-AF65-F5344CB8AC3E}">
        <p14:creationId xmlns:p14="http://schemas.microsoft.com/office/powerpoint/2010/main" val="38477982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smtClean="0"/>
              <a:t>For subsuming various Central Indirect Taxes into a Single Central Tax</a:t>
            </a:r>
          </a:p>
          <a:p>
            <a:pPr lvl="0"/>
            <a:r>
              <a:rPr lang="en-US" dirty="0" smtClean="0"/>
              <a:t>For subsuming various State VAT levies into a Single State tax</a:t>
            </a:r>
          </a:p>
          <a:p>
            <a:pPr lvl="0"/>
            <a:r>
              <a:rPr lang="en-US" dirty="0" smtClean="0"/>
              <a:t>For introducing a new levy in the name of Integrated Goods and Service Tax to regulate Inter-State Trade and Commerce and stitch together all markets across the country into a common Nation al Market, to integrate the State economies</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lvl="0"/>
            <a:r>
              <a:rPr lang="en-US" dirty="0" smtClean="0"/>
              <a:t>For conferring concurrent taxing powers on the Centre and the State Legislatures to make laws for the levy and collection of the common National Indirect Tax to be known as Goods and Service Tax.  </a:t>
            </a:r>
          </a:p>
          <a:p>
            <a:pPr lvl="0"/>
            <a:r>
              <a:rPr lang="en-US" dirty="0" smtClean="0"/>
              <a:t>The Taxation is dual but the subject matter of taxation, namely, Goods and Services is common to the Union and the States with the exceptions specified therein.</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lvl="0"/>
            <a:r>
              <a:rPr lang="en-US" dirty="0" smtClean="0"/>
              <a:t>For creating a special Centre / State Mediatory Body, called GST Council to decide through a consensual approach all matters of this new taxation affecting the interests of the Union and the States</a:t>
            </a:r>
          </a:p>
          <a:p>
            <a:r>
              <a:rPr lang="en-US" dirty="0" smtClean="0"/>
              <a:t>The Act was notified  on the 17</a:t>
            </a:r>
            <a:r>
              <a:rPr lang="en-US" baseline="30000" dirty="0" smtClean="0"/>
              <a:t>th</a:t>
            </a:r>
            <a:r>
              <a:rPr lang="en-US" dirty="0" smtClean="0"/>
              <a:t> of September,2016. Therefore its validity being   one year,  was to expire on  the 16</a:t>
            </a:r>
            <a:r>
              <a:rPr lang="en-US" baseline="30000" dirty="0" smtClean="0"/>
              <a:t>th</a:t>
            </a:r>
            <a:r>
              <a:rPr lang="en-US" dirty="0" smtClean="0"/>
              <a:t> of September,2017 but for the roll out before that. Fortunately, it got rolled out on July,1,2017 for the economic good of India.</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Since all other taxes of Centre and State have been subsumed with the exceptions stated above, there </a:t>
            </a:r>
            <a:r>
              <a:rPr lang="en-US" dirty="0" smtClean="0"/>
              <a:t>would have been </a:t>
            </a:r>
            <a:r>
              <a:rPr lang="en-US" dirty="0"/>
              <a:t>practically no enabling provision to levy any indirect taxes by the Centre and States from  16</a:t>
            </a:r>
            <a:r>
              <a:rPr lang="en-US" baseline="30000" dirty="0"/>
              <a:t>th</a:t>
            </a:r>
            <a:r>
              <a:rPr lang="en-US" dirty="0"/>
              <a:t> of September </a:t>
            </a:r>
            <a:r>
              <a:rPr lang="en-US" dirty="0" smtClean="0"/>
              <a:t>2017.Hence </a:t>
            </a:r>
            <a:r>
              <a:rPr lang="en-US" dirty="0"/>
              <a:t>the urgency to roll out GST by 1</a:t>
            </a:r>
            <a:r>
              <a:rPr lang="en-US" baseline="30000" dirty="0"/>
              <a:t>st</a:t>
            </a:r>
            <a:r>
              <a:rPr lang="en-US" dirty="0"/>
              <a:t>July </a:t>
            </a:r>
            <a:r>
              <a:rPr lang="en-US" dirty="0" smtClean="0"/>
              <a:t>2017.</a:t>
            </a:r>
          </a:p>
          <a:p>
            <a:r>
              <a:rPr lang="en-US" dirty="0"/>
              <a:t>Fortunately the historic moment came on the midnight of 30</a:t>
            </a:r>
            <a:r>
              <a:rPr lang="en-US" baseline="30000" dirty="0"/>
              <a:t>th</a:t>
            </a:r>
            <a:r>
              <a:rPr lang="en-US" dirty="0"/>
              <a:t> June,2017 to Usher in GST in India.</a:t>
            </a:r>
          </a:p>
          <a:p>
            <a:endParaRPr lang="en-US" dirty="0" smtClean="0"/>
          </a:p>
          <a:p>
            <a:endParaRPr lang="en-US" dirty="0"/>
          </a:p>
          <a:p>
            <a:endParaRPr lang="en-US" dirty="0"/>
          </a:p>
        </p:txBody>
      </p:sp>
    </p:spTree>
    <p:extLst>
      <p:ext uri="{BB962C8B-B14F-4D97-AF65-F5344CB8AC3E}">
        <p14:creationId xmlns:p14="http://schemas.microsoft.com/office/powerpoint/2010/main" val="14861919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subTitle" idx="1"/>
          </p:nvPr>
        </p:nvSpPr>
        <p:spPr>
          <a:xfrm>
            <a:off x="3143240" y="357166"/>
            <a:ext cx="5715040" cy="5429288"/>
          </a:xfrm>
        </p:spPr>
        <p:txBody>
          <a:bodyPr>
            <a:normAutofit/>
          </a:bodyPr>
          <a:lstStyle/>
          <a:p>
            <a:pPr algn="l">
              <a:lnSpc>
                <a:spcPct val="200000"/>
              </a:lnSpc>
            </a:pPr>
            <a:r>
              <a:rPr lang="en-IN" dirty="0" smtClean="0">
                <a:solidFill>
                  <a:schemeClr val="tx1"/>
                </a:solidFill>
              </a:rPr>
              <a:t>Introduction</a:t>
            </a:r>
          </a:p>
          <a:p>
            <a:pPr algn="l">
              <a:lnSpc>
                <a:spcPct val="200000"/>
              </a:lnSpc>
            </a:pPr>
            <a:r>
              <a:rPr lang="en-IN" dirty="0" smtClean="0">
                <a:solidFill>
                  <a:schemeClr val="tx1"/>
                </a:solidFill>
              </a:rPr>
              <a:t> GST A Game Changer</a:t>
            </a:r>
          </a:p>
          <a:p>
            <a:pPr algn="l">
              <a:lnSpc>
                <a:spcPct val="200000"/>
              </a:lnSpc>
            </a:pPr>
            <a:r>
              <a:rPr lang="en-IN" dirty="0" smtClean="0">
                <a:solidFill>
                  <a:schemeClr val="tx1"/>
                </a:solidFill>
              </a:rPr>
              <a:t>Salient Features of GST</a:t>
            </a:r>
          </a:p>
          <a:p>
            <a:pPr algn="l">
              <a:lnSpc>
                <a:spcPct val="200000"/>
              </a:lnSpc>
            </a:pPr>
            <a:r>
              <a:rPr lang="en-IN" dirty="0" smtClean="0">
                <a:solidFill>
                  <a:schemeClr val="tx1"/>
                </a:solidFill>
              </a:rPr>
              <a:t>GST and Centre–State Financial Relations</a:t>
            </a:r>
          </a:p>
          <a:p>
            <a:pPr>
              <a:lnSpc>
                <a:spcPct val="200000"/>
              </a:lnSpc>
              <a:buNone/>
            </a:pPr>
            <a:endParaRPr lang="en-IN" sz="2400" dirty="0" smtClean="0">
              <a:latin typeface="Calibri" pitchFamily="34" charset="0"/>
              <a:ea typeface="Verdana" pitchFamily="34" charset="0"/>
              <a:cs typeface="Calibri" pitchFamily="34" charset="0"/>
            </a:endParaRPr>
          </a:p>
          <a:p>
            <a:pPr>
              <a:buNone/>
            </a:pPr>
            <a:endParaRPr lang="en-IN" baseline="30000" dirty="0" smtClean="0"/>
          </a:p>
          <a:p>
            <a:pPr>
              <a:buNone/>
            </a:pPr>
            <a:endParaRPr lang="en-IN"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
        <p:nvSpPr>
          <p:cNvPr id="5" name="Content Placeholder 2"/>
          <p:cNvSpPr txBox="1">
            <a:spLocks/>
          </p:cNvSpPr>
          <p:nvPr/>
        </p:nvSpPr>
        <p:spPr>
          <a:xfrm>
            <a:off x="0" y="714356"/>
            <a:ext cx="2633682" cy="1990740"/>
          </a:xfrm>
          <a:prstGeom prst="rect">
            <a:avLst/>
          </a:prstGeom>
        </p:spPr>
        <p:txBody>
          <a:bodyPr vert="horz" lIns="45720" tIns="0" rIns="45720" bIns="0">
            <a:normAutofit/>
          </a:bodyPr>
          <a:lstStyle/>
          <a:p>
            <a:pPr marL="0" marR="0" lvl="0" indent="0" algn="l" defTabSz="914400" rtl="0" eaLnBrk="1" fontAlgn="auto" latinLnBrk="0" hangingPunct="1">
              <a:lnSpc>
                <a:spcPct val="200000"/>
              </a:lnSpc>
              <a:spcBef>
                <a:spcPts val="600"/>
              </a:spcBef>
              <a:spcAft>
                <a:spcPts val="0"/>
              </a:spcAft>
              <a:buClr>
                <a:schemeClr val="tx2"/>
              </a:buClr>
              <a:buSzPct val="73000"/>
              <a:buFont typeface="Wingdings 2"/>
              <a:buNone/>
              <a:tabLst/>
              <a:defRPr/>
            </a:pPr>
            <a:r>
              <a:rPr kumimoji="0" lang="en-IN" sz="2200" b="0" i="0" u="none" strike="noStrike" kern="1200" cap="none" spc="0" normalizeH="0" baseline="0" noProof="0" dirty="0" smtClean="0">
                <a:ln>
                  <a:noFill/>
                </a:ln>
                <a:solidFill>
                  <a:schemeClr val="tx1"/>
                </a:solidFill>
                <a:effectLst/>
                <a:uLnTx/>
                <a:uFillTx/>
                <a:latin typeface="+mn-lt"/>
                <a:ea typeface="+mn-ea"/>
                <a:cs typeface="+mn-cs"/>
              </a:rPr>
              <a:t>Macro Economic</a:t>
            </a:r>
            <a:r>
              <a:rPr kumimoji="0" lang="en-IN" sz="2200" b="0" i="0" u="none" strike="noStrike" kern="1200" cap="none" spc="0" normalizeH="0" noProof="0" dirty="0" smtClean="0">
                <a:ln>
                  <a:noFill/>
                </a:ln>
                <a:solidFill>
                  <a:schemeClr val="tx1"/>
                </a:solidFill>
                <a:effectLst/>
                <a:uLnTx/>
                <a:uFillTx/>
                <a:latin typeface="+mn-lt"/>
                <a:ea typeface="+mn-ea"/>
                <a:cs typeface="+mn-cs"/>
              </a:rPr>
              <a:t> Fundamentals</a:t>
            </a:r>
            <a:endParaRPr kumimoji="0" lang="en-IN" sz="22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r" defTabSz="914400" rtl="0" eaLnBrk="1" fontAlgn="auto" latinLnBrk="0" hangingPunct="1">
              <a:lnSpc>
                <a:spcPct val="200000"/>
              </a:lnSpc>
              <a:spcBef>
                <a:spcPts val="600"/>
              </a:spcBef>
              <a:spcAft>
                <a:spcPts val="0"/>
              </a:spcAft>
              <a:buClr>
                <a:schemeClr val="tx2"/>
              </a:buClr>
              <a:buSzPct val="73000"/>
              <a:buFont typeface="Wingdings 2"/>
              <a:buNone/>
              <a:tabLst/>
              <a:defRPr/>
            </a:pPr>
            <a:endParaRPr kumimoji="0" lang="en-IN" sz="2400" b="0" i="0" u="none" strike="noStrike" kern="1200" cap="none" spc="0" normalizeH="0" baseline="0" noProof="0" dirty="0" smtClean="0">
              <a:ln>
                <a:noFill/>
              </a:ln>
              <a:solidFill>
                <a:srgbClr val="FFFFFF"/>
              </a:solidFill>
              <a:effectLst/>
              <a:uLnTx/>
              <a:uFillTx/>
              <a:latin typeface="Calibri" pitchFamily="34" charset="0"/>
              <a:ea typeface="Verdana" pitchFamily="34" charset="0"/>
              <a:cs typeface="Calibri" pitchFamily="34" charset="0"/>
            </a:endParaRPr>
          </a:p>
          <a:p>
            <a:pPr marL="0" marR="0" lvl="0" indent="0" algn="r" defTabSz="914400" rtl="0" eaLnBrk="1" fontAlgn="auto" latinLnBrk="0" hangingPunct="1">
              <a:lnSpc>
                <a:spcPct val="100000"/>
              </a:lnSpc>
              <a:spcBef>
                <a:spcPts val="600"/>
              </a:spcBef>
              <a:spcAft>
                <a:spcPts val="0"/>
              </a:spcAft>
              <a:buClr>
                <a:schemeClr val="tx2"/>
              </a:buClr>
              <a:buSzPct val="73000"/>
              <a:buFont typeface="Wingdings 2"/>
              <a:buNone/>
              <a:tabLst/>
              <a:defRPr/>
            </a:pPr>
            <a:endParaRPr kumimoji="0" lang="en-IN" sz="2200" b="0" i="0" u="none" strike="noStrike" kern="1200" cap="none" spc="0" normalizeH="0" baseline="30000" noProof="0" dirty="0" smtClean="0">
              <a:ln>
                <a:noFill/>
              </a:ln>
              <a:solidFill>
                <a:srgbClr val="FFFFFF"/>
              </a:solidFill>
              <a:effectLst/>
              <a:uLnTx/>
              <a:uFillTx/>
              <a:latin typeface="+mn-lt"/>
              <a:ea typeface="+mn-ea"/>
              <a:cs typeface="+mn-cs"/>
            </a:endParaRPr>
          </a:p>
          <a:p>
            <a:pPr marL="0" marR="0" lvl="0" indent="0" algn="r" defTabSz="914400" rtl="0" eaLnBrk="1" fontAlgn="auto" latinLnBrk="0" hangingPunct="1">
              <a:lnSpc>
                <a:spcPct val="100000"/>
              </a:lnSpc>
              <a:spcBef>
                <a:spcPts val="600"/>
              </a:spcBef>
              <a:spcAft>
                <a:spcPts val="0"/>
              </a:spcAft>
              <a:buClr>
                <a:schemeClr val="tx2"/>
              </a:buClr>
              <a:buSzPct val="73000"/>
              <a:buFont typeface="Wingdings 2"/>
              <a:buNone/>
              <a:tabLst/>
              <a:defRPr/>
            </a:pPr>
            <a:endParaRPr kumimoji="0" lang="en-IN" sz="2200" b="0" i="0" u="none" strike="noStrike" kern="1200" cap="none" spc="0" normalizeH="0" baseline="0" noProof="0" dirty="0">
              <a:ln>
                <a:noFill/>
              </a:ln>
              <a:solidFill>
                <a:srgbClr val="FFFFFF"/>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 It must be remembered that the GST Council created under Article 279A vide the 101</a:t>
            </a:r>
            <a:r>
              <a:rPr lang="en-US" baseline="30000" dirty="0" smtClean="0"/>
              <a:t>st</a:t>
            </a:r>
            <a:r>
              <a:rPr lang="en-US" dirty="0" smtClean="0"/>
              <a:t> Constitutional Amendment Act 2016 is only for a limited purpose of taxation.</a:t>
            </a:r>
          </a:p>
          <a:p>
            <a:r>
              <a:rPr lang="en-US" dirty="0" smtClean="0"/>
              <a:t> </a:t>
            </a:r>
            <a:r>
              <a:rPr lang="en-US" dirty="0"/>
              <a:t>I</a:t>
            </a:r>
            <a:r>
              <a:rPr lang="en-US" dirty="0" smtClean="0"/>
              <a:t>t shall have no overriding powers to interfere or mediate in any other matter concerning legislatures or  to interfere or mediate between Centre and the States/UTs except in the matters of GST.</a:t>
            </a:r>
          </a:p>
          <a:p>
            <a:r>
              <a:rPr lang="en-US" dirty="0" smtClean="0"/>
              <a:t>Otherwise, its actions touching upon such other  powers of the Centre and States/UTs  Shall be construed as  ultra vires the Constitution.</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smtClean="0"/>
              <a:t>The above  Amendment Act seeks to amend various Articles and Schedules of the Constitution .</a:t>
            </a:r>
          </a:p>
          <a:p>
            <a:pPr lvl="0"/>
            <a:r>
              <a:rPr lang="en-US" dirty="0" smtClean="0"/>
              <a:t>It is  primarily meant to touch upon Articles 246 and 269 and 279 alone. </a:t>
            </a:r>
          </a:p>
          <a:p>
            <a:pPr lvl="0"/>
            <a:r>
              <a:rPr lang="en-US" dirty="0" smtClean="0"/>
              <a:t>One to create concurrent jurisdiction (246A (1)).</a:t>
            </a:r>
          </a:p>
          <a:p>
            <a:pPr lvl="0"/>
            <a:r>
              <a:rPr lang="en-US" dirty="0" smtClean="0"/>
              <a:t>The other to create a new Inter State Tax and its apportionment so as to give the desired shift from the origin based to consumption based tax</a:t>
            </a:r>
          </a:p>
          <a:p>
            <a:pPr marL="0" lvl="0" indent="0">
              <a:buNone/>
            </a:pPr>
            <a:r>
              <a:rPr lang="en-US" dirty="0" smtClean="0"/>
              <a:t>   ( 246A (2) and 269(A).</a:t>
            </a:r>
          </a:p>
          <a:p>
            <a:pPr lvl="0"/>
            <a:r>
              <a:rPr lang="en-US" dirty="0" smtClean="0"/>
              <a:t>The last to create the GST Council to settle all matters of the new tax through mutual consultations (279A).</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7239000" cy="6215106"/>
          </a:xfrm>
        </p:spPr>
        <p:txBody>
          <a:bodyPr>
            <a:normAutofit fontScale="77500" lnSpcReduction="20000"/>
          </a:bodyPr>
          <a:lstStyle/>
          <a:p>
            <a:r>
              <a:rPr lang="en-US" dirty="0" smtClean="0"/>
              <a:t> </a:t>
            </a:r>
            <a:r>
              <a:rPr lang="en-US" sz="4100" dirty="0" smtClean="0"/>
              <a:t>But, the Constitution is so interwoven that changes sweep though an array of various other Articles such as </a:t>
            </a:r>
            <a:endParaRPr lang="en-US" sz="3500" dirty="0" smtClean="0"/>
          </a:p>
          <a:p>
            <a:pPr algn="just"/>
            <a:r>
              <a:rPr lang="en-US" sz="3500" dirty="0" smtClean="0"/>
              <a:t>250 – Power of Parliament to legislate with respect to any matter in the State List if a Proclamation of Emergency is in operation</a:t>
            </a:r>
          </a:p>
          <a:p>
            <a:pPr lvl="1" algn="just"/>
            <a:r>
              <a:rPr lang="en-US" sz="3200" dirty="0" smtClean="0"/>
              <a:t>The words, figures and letters “goods and service tax provided under article 246A or” shall be inserted.</a:t>
            </a:r>
          </a:p>
          <a:p>
            <a:pPr algn="just"/>
            <a:r>
              <a:rPr lang="en-US" sz="3500" dirty="0" smtClean="0"/>
              <a:t>268 – Duties levied by the Union but collected and appropriated by the States</a:t>
            </a:r>
          </a:p>
          <a:p>
            <a:pPr lvl="1" algn="just"/>
            <a:r>
              <a:rPr lang="en-US" sz="3200" dirty="0" smtClean="0"/>
              <a:t>The words “and such duties of excise on medicinal and toilet preparations” shall be omitted</a:t>
            </a:r>
            <a:endParaRPr lang="en-US" sz="35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251440"/>
          </a:xfrm>
        </p:spPr>
        <p:txBody>
          <a:bodyPr>
            <a:normAutofit fontScale="90000"/>
          </a:bodyPr>
          <a:lstStyle/>
          <a:p>
            <a:endParaRPr lang="en-US" dirty="0"/>
          </a:p>
        </p:txBody>
      </p:sp>
      <p:sp>
        <p:nvSpPr>
          <p:cNvPr id="3" name="Content Placeholder 2"/>
          <p:cNvSpPr>
            <a:spLocks noGrp="1"/>
          </p:cNvSpPr>
          <p:nvPr>
            <p:ph idx="1"/>
          </p:nvPr>
        </p:nvSpPr>
        <p:spPr>
          <a:xfrm>
            <a:off x="457200" y="857232"/>
            <a:ext cx="7239000" cy="5715040"/>
          </a:xfrm>
        </p:spPr>
        <p:txBody>
          <a:bodyPr>
            <a:normAutofit fontScale="92500" lnSpcReduction="20000"/>
          </a:bodyPr>
          <a:lstStyle/>
          <a:p>
            <a:pPr algn="just"/>
            <a:r>
              <a:rPr lang="en-US" sz="3500" dirty="0" smtClean="0"/>
              <a:t>268A – Service tax levied by Union and collected and appropriated by the Union and the States</a:t>
            </a:r>
          </a:p>
          <a:p>
            <a:pPr lvl="1" algn="just"/>
            <a:r>
              <a:rPr lang="en-US" sz="3200" dirty="0" smtClean="0"/>
              <a:t>Article 268A of the Constitution, as inserted by section 2 of the Constitution (Eighty-eighth Amendment) Act, 2003 shall be omitted.</a:t>
            </a:r>
          </a:p>
          <a:p>
            <a:pPr algn="just"/>
            <a:r>
              <a:rPr lang="en-US" sz="3500" dirty="0" smtClean="0"/>
              <a:t>269 – Taxes levied and collected by the Union but assigned to the States</a:t>
            </a:r>
          </a:p>
          <a:p>
            <a:pPr lvl="1" algn="just"/>
            <a:r>
              <a:rPr lang="en-US" sz="3200" dirty="0" smtClean="0"/>
              <a:t>The words, figure and letter “ except as provided in article 269A” shall be inserted</a:t>
            </a:r>
          </a:p>
          <a:p>
            <a:pPr algn="just">
              <a:buNone/>
            </a:pPr>
            <a:endParaRPr lang="en-US" sz="35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7239000" cy="6072230"/>
          </a:xfrm>
        </p:spPr>
        <p:txBody>
          <a:bodyPr>
            <a:normAutofit fontScale="70000" lnSpcReduction="20000"/>
          </a:bodyPr>
          <a:lstStyle/>
          <a:p>
            <a:pPr algn="just"/>
            <a:r>
              <a:rPr lang="en-US" sz="3500" dirty="0" smtClean="0"/>
              <a:t>270 – Taxes levied and distributed between the Union and the States</a:t>
            </a:r>
          </a:p>
          <a:p>
            <a:pPr lvl="1" algn="just"/>
            <a:r>
              <a:rPr lang="en-US" sz="3200" dirty="0" smtClean="0"/>
              <a:t>In clause (1), the words, figures and letter “articles 268,269 and article 269A” shall be substituted</a:t>
            </a:r>
          </a:p>
          <a:p>
            <a:pPr lvl="1" algn="just"/>
            <a:r>
              <a:rPr lang="en-US" sz="3200" dirty="0" smtClean="0"/>
              <a:t>After clause (1), the following clauses shall be inserted, namely:-</a:t>
            </a:r>
          </a:p>
          <a:p>
            <a:pPr lvl="1" algn="just">
              <a:buNone/>
            </a:pPr>
            <a:r>
              <a:rPr lang="en-US" sz="3200" dirty="0" smtClean="0"/>
              <a:t>	“(1A) The tax collected by the Union under clause (1) of article 246A shall also be distributed between the Union and the Sates in the manner provided in clause (2).</a:t>
            </a:r>
          </a:p>
          <a:p>
            <a:pPr lvl="1" algn="just">
              <a:buNone/>
            </a:pPr>
            <a:r>
              <a:rPr lang="en-US" sz="3200" dirty="0" smtClean="0"/>
              <a:t>	(1B) The tax levied and collected by the Union under clause (2) of article 246A and article 269A, which has been used for payment of the tax levied by Union under clause (1) of article 246A and the amount apportioned to the Union under clause (1) of article 269A, shall also be distributed between the Union and the States in the manner provided in clause (2).”</a:t>
            </a:r>
          </a:p>
          <a:p>
            <a:pPr algn="just">
              <a:buNone/>
            </a:pPr>
            <a:endParaRPr lang="en-US" sz="3500"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7239000" cy="6143668"/>
          </a:xfrm>
        </p:spPr>
        <p:txBody>
          <a:bodyPr>
            <a:normAutofit fontScale="77500" lnSpcReduction="20000"/>
          </a:bodyPr>
          <a:lstStyle/>
          <a:p>
            <a:pPr algn="just"/>
            <a:r>
              <a:rPr lang="en-US" sz="3500" dirty="0" smtClean="0"/>
              <a:t>271 – Surcharge on certain duties and taxes for purpose of the Union</a:t>
            </a:r>
          </a:p>
          <a:p>
            <a:pPr lvl="1" algn="just"/>
            <a:r>
              <a:rPr lang="en-US" sz="3200" dirty="0" smtClean="0"/>
              <a:t>The words, figures and letter “except the goods and services tax under article 246A,” shall be inserted.</a:t>
            </a:r>
          </a:p>
          <a:p>
            <a:pPr algn="just"/>
            <a:r>
              <a:rPr lang="en-US" sz="3500" dirty="0" smtClean="0"/>
              <a:t>286 – Restrictions as to imposition of tax on the sale or purchase of goods. No law of a state shall impose tax on sale or purchase of goods where such sale or purchase of goods takes place</a:t>
            </a:r>
          </a:p>
          <a:p>
            <a:pPr lvl="1" algn="just"/>
            <a:r>
              <a:rPr lang="en-US" sz="3100" dirty="0" smtClean="0"/>
              <a:t>(a) outside the state or</a:t>
            </a:r>
          </a:p>
          <a:p>
            <a:pPr lvl="1" algn="just"/>
            <a:r>
              <a:rPr lang="en-US" sz="3100" dirty="0" smtClean="0"/>
              <a:t>(b) in the course of the import of goods into, or export of the goods out of, the territory of India. </a:t>
            </a:r>
          </a:p>
          <a:p>
            <a:pPr lvl="1" algn="just"/>
            <a:r>
              <a:rPr lang="en-US" sz="3100" dirty="0" smtClean="0"/>
              <a:t>At both the places above, where the word goods occurs the words “goods or services or both” shall be substituted</a:t>
            </a:r>
          </a:p>
          <a:p>
            <a:pPr lvl="1" algn="just">
              <a:buNone/>
            </a:pPr>
            <a:endParaRPr lang="en-US" sz="3200" dirty="0" smtClean="0"/>
          </a:p>
          <a:p>
            <a:pPr algn="just"/>
            <a:endParaRPr lang="en-US" sz="35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7239000" cy="6215106"/>
          </a:xfrm>
        </p:spPr>
        <p:txBody>
          <a:bodyPr>
            <a:normAutofit/>
          </a:bodyPr>
          <a:lstStyle/>
          <a:p>
            <a:pPr algn="just"/>
            <a:r>
              <a:rPr lang="en-US" sz="2800" dirty="0" smtClean="0"/>
              <a:t>366 – Definitions – Clause 12 refers to goods including all materials, commodities and articles</a:t>
            </a:r>
          </a:p>
          <a:p>
            <a:pPr lvl="1" algn="just"/>
            <a:r>
              <a:rPr lang="en-US" sz="2400" dirty="0" err="1" smtClean="0"/>
              <a:t>Afetr</a:t>
            </a:r>
            <a:r>
              <a:rPr lang="en-US" sz="2400" dirty="0" smtClean="0"/>
              <a:t> Clause 12, the following clause shall be inserted namely;-</a:t>
            </a:r>
          </a:p>
          <a:p>
            <a:pPr lvl="2" algn="just"/>
            <a:r>
              <a:rPr lang="en-US" dirty="0" smtClean="0"/>
              <a:t>(12A) “goods and services tax” means any tax on supply of goods, or services or both except taxes on the supply of the alcoholic liquor for human consumption;</a:t>
            </a:r>
          </a:p>
          <a:p>
            <a:pPr lvl="1" algn="just">
              <a:buFont typeface="Wingdings" pitchFamily="2" charset="2"/>
              <a:buChar char="§"/>
            </a:pPr>
            <a:r>
              <a:rPr lang="en-US" sz="2400" dirty="0" smtClean="0"/>
              <a:t>After Clause (26), the following clauses shall be inserted, namely:-</a:t>
            </a:r>
          </a:p>
          <a:p>
            <a:pPr lvl="2" algn="just">
              <a:buNone/>
            </a:pPr>
            <a:r>
              <a:rPr lang="en-US" dirty="0" smtClean="0"/>
              <a:t>	(26A) “services” means anything other than goods;</a:t>
            </a:r>
          </a:p>
          <a:p>
            <a:pPr lvl="2" algn="just">
              <a:buNone/>
            </a:pPr>
            <a:r>
              <a:rPr lang="en-US" dirty="0" smtClean="0"/>
              <a:t>	(26B) “state” with reference to articles 246A, 268, 269, 269A and article 279A includes a Union territory with Legislatures.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357166"/>
            <a:ext cx="7239000" cy="6000792"/>
          </a:xfrm>
        </p:spPr>
        <p:txBody>
          <a:bodyPr>
            <a:normAutofit fontScale="92500" lnSpcReduction="20000"/>
          </a:bodyPr>
          <a:lstStyle/>
          <a:p>
            <a:pPr algn="just"/>
            <a:r>
              <a:rPr lang="en-US" sz="3500" dirty="0" smtClean="0"/>
              <a:t>368 – Power of Parliament to amend the Constitution and procedure </a:t>
            </a:r>
            <a:r>
              <a:rPr lang="en-US" sz="3500" dirty="0" err="1" smtClean="0"/>
              <a:t>therefor</a:t>
            </a:r>
            <a:r>
              <a:rPr lang="en-US" sz="3500" dirty="0" smtClean="0"/>
              <a:t>, to include article 279A.</a:t>
            </a:r>
          </a:p>
          <a:p>
            <a:pPr algn="just"/>
            <a:r>
              <a:rPr lang="en-US" sz="3500" dirty="0" smtClean="0"/>
              <a:t>and that does not leave out 244 (2) and 275 (1)  read with Schedule VI and  246 read with Schedule VII List I and II.</a:t>
            </a:r>
          </a:p>
          <a:p>
            <a:pPr algn="just"/>
            <a:r>
              <a:rPr lang="en-US" sz="3500" dirty="0" smtClean="0"/>
              <a:t>Transitional provision provided  under provision 19 of the Act, for working with the existing Laws until they are repealed or the expiration of one year from the commencement of this new Act, which ever is earlier.</a:t>
            </a:r>
            <a:endParaRPr lang="en-US" sz="35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428604"/>
            <a:ext cx="7239000" cy="5955694"/>
          </a:xfrm>
        </p:spPr>
        <p:txBody>
          <a:bodyPr>
            <a:noAutofit/>
          </a:bodyPr>
          <a:lstStyle/>
          <a:p>
            <a:r>
              <a:rPr lang="en-US" sz="2800" dirty="0" smtClean="0"/>
              <a:t>Last but not the least is the 20</a:t>
            </a:r>
            <a:r>
              <a:rPr lang="en-US" sz="2800" baseline="30000" dirty="0" smtClean="0"/>
              <a:t>th</a:t>
            </a:r>
            <a:r>
              <a:rPr lang="en-US" sz="2800" dirty="0" smtClean="0"/>
              <a:t> Provision which deals with the power to President to remove difficulties.</a:t>
            </a:r>
          </a:p>
          <a:p>
            <a:r>
              <a:rPr lang="en-US" sz="2800" dirty="0" smtClean="0"/>
              <a:t>Difficulties that may arise giving effect to the provisions of the new Act</a:t>
            </a:r>
          </a:p>
          <a:p>
            <a:r>
              <a:rPr lang="en-US" sz="2800" dirty="0" smtClean="0"/>
              <a:t>Difficulty that may arise in relation to transition from the existing to the new Act.</a:t>
            </a:r>
          </a:p>
          <a:p>
            <a:r>
              <a:rPr lang="en-US" sz="2800" dirty="0" smtClean="0"/>
              <a:t>Every removal of difficulty  intended to be made to be by an order to be tabled before the Parliament as soon as the order is made.</a:t>
            </a:r>
          </a:p>
          <a:p>
            <a:r>
              <a:rPr lang="en-US" sz="2800" dirty="0" smtClean="0"/>
              <a:t>No such order </a:t>
            </a:r>
            <a:r>
              <a:rPr lang="en-US" sz="2800" dirty="0"/>
              <a:t>s</a:t>
            </a:r>
            <a:r>
              <a:rPr lang="en-US" sz="2800" dirty="0" smtClean="0"/>
              <a:t>hall be made after the expiry of 3 years from the date of Assent.</a:t>
            </a:r>
            <a:endParaRPr lang="en-US" sz="2800" dirty="0"/>
          </a:p>
        </p:txBody>
      </p:sp>
    </p:spTree>
    <p:extLst>
      <p:ext uri="{BB962C8B-B14F-4D97-AF65-F5344CB8AC3E}">
        <p14:creationId xmlns:p14="http://schemas.microsoft.com/office/powerpoint/2010/main" val="75736575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71868" y="1785926"/>
            <a:ext cx="5134222" cy="3252790"/>
          </a:xfrm>
        </p:spPr>
        <p:txBody>
          <a:bodyPr/>
          <a:lstStyle/>
          <a:p>
            <a:pPr algn="ctr"/>
            <a:r>
              <a:rPr lang="en-US" sz="2000" dirty="0" smtClean="0"/>
              <a:t/>
            </a:r>
            <a:br>
              <a:rPr lang="en-US" sz="2000" dirty="0" smtClean="0"/>
            </a:br>
            <a:r>
              <a:rPr lang="en-US" dirty="0" smtClean="0"/>
              <a:t/>
            </a:r>
            <a:br>
              <a:rPr lang="en-US" dirty="0" smtClean="0"/>
            </a:br>
            <a:endParaRPr lang="en-US" dirty="0"/>
          </a:p>
        </p:txBody>
      </p:sp>
      <p:sp>
        <p:nvSpPr>
          <p:cNvPr id="5" name="Content Placeholder 2"/>
          <p:cNvSpPr txBox="1">
            <a:spLocks/>
          </p:cNvSpPr>
          <p:nvPr/>
        </p:nvSpPr>
        <p:spPr>
          <a:xfrm>
            <a:off x="0" y="1000108"/>
            <a:ext cx="2633682" cy="1990740"/>
          </a:xfrm>
          <a:prstGeom prst="rect">
            <a:avLst/>
          </a:prstGeom>
        </p:spPr>
        <p:txBody>
          <a:bodyPr vert="horz" lIns="45720" tIns="0" rIns="45720" bIns="0">
            <a:normAutofit fontScale="77500" lnSpcReduction="20000"/>
          </a:bodyPr>
          <a:lstStyle/>
          <a:p>
            <a:pPr marL="0" marR="0" lvl="0" indent="0" algn="l" defTabSz="914400" rtl="0" eaLnBrk="1" fontAlgn="auto" latinLnBrk="0" hangingPunct="1">
              <a:lnSpc>
                <a:spcPct val="200000"/>
              </a:lnSpc>
              <a:spcBef>
                <a:spcPts val="600"/>
              </a:spcBef>
              <a:spcAft>
                <a:spcPts val="0"/>
              </a:spcAft>
              <a:buClr>
                <a:schemeClr val="tx2"/>
              </a:buClr>
              <a:buSzPct val="73000"/>
              <a:buFont typeface="Wingdings 2"/>
              <a:buNone/>
              <a:tabLst/>
              <a:defRPr/>
            </a:pPr>
            <a:r>
              <a:rPr kumimoji="0" lang="en-IN" sz="4600" b="0" i="0" u="none" strike="noStrike" kern="1200" cap="none" spc="0" normalizeH="0" baseline="0" noProof="0" dirty="0" smtClean="0">
                <a:ln>
                  <a:noFill/>
                </a:ln>
                <a:solidFill>
                  <a:schemeClr val="tx1"/>
                </a:solidFill>
                <a:effectLst/>
                <a:uLnTx/>
                <a:uFillTx/>
                <a:latin typeface="+mn-lt"/>
                <a:ea typeface="+mn-ea"/>
                <a:cs typeface="+mn-cs"/>
              </a:rPr>
              <a:t>Taxation Mechanism</a:t>
            </a:r>
          </a:p>
          <a:p>
            <a:pPr marL="0" marR="0" lvl="0" indent="0" algn="r" defTabSz="914400" rtl="0" eaLnBrk="1" fontAlgn="auto" latinLnBrk="0" hangingPunct="1">
              <a:lnSpc>
                <a:spcPct val="200000"/>
              </a:lnSpc>
              <a:spcBef>
                <a:spcPts val="600"/>
              </a:spcBef>
              <a:spcAft>
                <a:spcPts val="0"/>
              </a:spcAft>
              <a:buClr>
                <a:schemeClr val="tx2"/>
              </a:buClr>
              <a:buSzPct val="73000"/>
              <a:buFont typeface="Wingdings 2"/>
              <a:buNone/>
              <a:tabLst/>
              <a:defRPr/>
            </a:pPr>
            <a:endParaRPr kumimoji="0" lang="en-IN" sz="2400" b="0" i="0" u="none" strike="noStrike" kern="1200" cap="none" spc="0" normalizeH="0" baseline="0" noProof="0" dirty="0" smtClean="0">
              <a:ln>
                <a:noFill/>
              </a:ln>
              <a:solidFill>
                <a:srgbClr val="FFFFFF"/>
              </a:solidFill>
              <a:effectLst/>
              <a:uLnTx/>
              <a:uFillTx/>
              <a:latin typeface="Calibri" pitchFamily="34" charset="0"/>
              <a:ea typeface="Verdana" pitchFamily="34" charset="0"/>
              <a:cs typeface="Calibri" pitchFamily="34" charset="0"/>
            </a:endParaRPr>
          </a:p>
          <a:p>
            <a:pPr marL="0" marR="0" lvl="0" indent="0" algn="r" defTabSz="914400" rtl="0" eaLnBrk="1" fontAlgn="auto" latinLnBrk="0" hangingPunct="1">
              <a:lnSpc>
                <a:spcPct val="100000"/>
              </a:lnSpc>
              <a:spcBef>
                <a:spcPts val="600"/>
              </a:spcBef>
              <a:spcAft>
                <a:spcPts val="0"/>
              </a:spcAft>
              <a:buClr>
                <a:schemeClr val="tx2"/>
              </a:buClr>
              <a:buSzPct val="73000"/>
              <a:buFont typeface="Wingdings 2"/>
              <a:buNone/>
              <a:tabLst/>
              <a:defRPr/>
            </a:pPr>
            <a:endParaRPr kumimoji="0" lang="en-IN" sz="2200" b="0" i="0" u="none" strike="noStrike" kern="1200" cap="none" spc="0" normalizeH="0" baseline="30000" noProof="0" dirty="0" smtClean="0">
              <a:ln>
                <a:noFill/>
              </a:ln>
              <a:solidFill>
                <a:srgbClr val="FFFFFF"/>
              </a:solidFill>
              <a:effectLst/>
              <a:uLnTx/>
              <a:uFillTx/>
              <a:latin typeface="+mn-lt"/>
              <a:ea typeface="+mn-ea"/>
              <a:cs typeface="+mn-cs"/>
            </a:endParaRPr>
          </a:p>
          <a:p>
            <a:pPr marL="0" marR="0" lvl="0" indent="0" algn="r" defTabSz="914400" rtl="0" eaLnBrk="1" fontAlgn="auto" latinLnBrk="0" hangingPunct="1">
              <a:lnSpc>
                <a:spcPct val="100000"/>
              </a:lnSpc>
              <a:spcBef>
                <a:spcPts val="600"/>
              </a:spcBef>
              <a:spcAft>
                <a:spcPts val="0"/>
              </a:spcAft>
              <a:buClr>
                <a:schemeClr val="tx2"/>
              </a:buClr>
              <a:buSzPct val="73000"/>
              <a:buFont typeface="Wingdings 2"/>
              <a:buNone/>
              <a:tabLst/>
              <a:defRPr/>
            </a:pPr>
            <a:endParaRPr kumimoji="0" lang="en-IN" sz="2200" b="0" i="0" u="none" strike="noStrike" kern="1200" cap="none" spc="0" normalizeH="0" baseline="0" noProof="0" dirty="0">
              <a:ln>
                <a:noFill/>
              </a:ln>
              <a:solidFill>
                <a:srgbClr val="FFFFFF"/>
              </a:solidFill>
              <a:effectLst/>
              <a:uLnTx/>
              <a:uFillTx/>
              <a:latin typeface="+mn-lt"/>
              <a:ea typeface="+mn-ea"/>
              <a:cs typeface="+mn-cs"/>
            </a:endParaRPr>
          </a:p>
        </p:txBody>
      </p:sp>
      <p:sp>
        <p:nvSpPr>
          <p:cNvPr id="4" name="Title 1"/>
          <p:cNvSpPr txBox="1">
            <a:spLocks/>
          </p:cNvSpPr>
          <p:nvPr/>
        </p:nvSpPr>
        <p:spPr>
          <a:xfrm>
            <a:off x="2857488" y="0"/>
            <a:ext cx="5900750" cy="642942"/>
          </a:xfrm>
          <a:prstGeom prst="rect">
            <a:avLst/>
          </a:prstGeom>
        </p:spPr>
        <p:txBody>
          <a:bodyPr vert="horz" lIns="45720" tIns="0" rIns="45720" bIns="0" anchor="b" anchorCtr="0">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all" spc="0" normalizeH="0" baseline="0" noProof="0"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mj-lt"/>
                <a:ea typeface="Verdana" pitchFamily="34" charset="0"/>
                <a:cs typeface="Calibri" pitchFamily="34" charset="0"/>
              </a:rPr>
              <a:t>GUIDING PRINCIPLES</a:t>
            </a:r>
            <a:endParaRPr kumimoji="0" lang="en-IN" sz="2400" b="1" i="0" u="none" strike="noStrike" kern="1200" cap="all" spc="0" normalizeH="0" baseline="0" noProof="0"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mj-lt"/>
              <a:ea typeface="Verdana" pitchFamily="34" charset="0"/>
              <a:cs typeface="Calibri" pitchFamily="34" charset="0"/>
            </a:endParaRPr>
          </a:p>
        </p:txBody>
      </p:sp>
      <p:sp>
        <p:nvSpPr>
          <p:cNvPr id="6" name="Content Placeholder 2"/>
          <p:cNvSpPr txBox="1">
            <a:spLocks/>
          </p:cNvSpPr>
          <p:nvPr/>
        </p:nvSpPr>
        <p:spPr>
          <a:xfrm>
            <a:off x="2786050" y="642918"/>
            <a:ext cx="5900750" cy="6000792"/>
          </a:xfrm>
          <a:prstGeom prst="rect">
            <a:avLst/>
          </a:prstGeom>
        </p:spPr>
        <p:txBody>
          <a:bodyPr vert="horz" lIns="45720" tIns="0" rIns="45720" bIns="0">
            <a:noAutofit/>
          </a:bodyPr>
          <a:lstStyle/>
          <a:p>
            <a:pPr marL="0" marR="0" lvl="0" indent="0" defTabSz="914400" rtl="0" eaLnBrk="1" fontAlgn="auto" latinLnBrk="0" hangingPunct="1">
              <a:lnSpc>
                <a:spcPct val="100000"/>
              </a:lnSpc>
              <a:spcBef>
                <a:spcPts val="600"/>
              </a:spcBef>
              <a:spcAft>
                <a:spcPts val="0"/>
              </a:spcAft>
              <a:buClrTx/>
              <a:buSzPct val="170000"/>
              <a:buFont typeface="Wingdings 2"/>
              <a:buNone/>
              <a:tabLst/>
              <a:defRPr/>
            </a:pPr>
            <a:r>
              <a:rPr kumimoji="0" lang="en-US" sz="1600" b="0" i="0" u="none" strike="noStrike" kern="1200" cap="none" spc="0" normalizeH="0" baseline="0" noProof="0" dirty="0" smtClean="0">
                <a:ln>
                  <a:noFill/>
                </a:ln>
                <a:solidFill>
                  <a:srgbClr val="FFFFFF"/>
                </a:solidFill>
                <a:effectLst/>
                <a:uLnTx/>
                <a:uFillTx/>
                <a:latin typeface="Calibri" pitchFamily="34" charset="0"/>
                <a:ea typeface="Verdana" pitchFamily="34" charset="0"/>
                <a:cs typeface="Calibri" pitchFamily="34" charset="0"/>
              </a:rPr>
              <a:t>Clarity in Tax Laws</a:t>
            </a:r>
          </a:p>
          <a:p>
            <a:pPr marL="0" marR="0" lvl="0" indent="0" defTabSz="914400" rtl="0" eaLnBrk="1" fontAlgn="auto" latinLnBrk="0" hangingPunct="1">
              <a:lnSpc>
                <a:spcPct val="100000"/>
              </a:lnSpc>
              <a:spcBef>
                <a:spcPts val="600"/>
              </a:spcBef>
              <a:spcAft>
                <a:spcPts val="0"/>
              </a:spcAft>
              <a:buClrTx/>
              <a:buSzPct val="170000"/>
              <a:buFont typeface="Wingdings 2"/>
              <a:buNone/>
              <a:tabLst/>
              <a:defRPr/>
            </a:pPr>
            <a:endParaRPr kumimoji="0" lang="en-US" sz="1600" b="0" i="0" u="none" strike="noStrike" kern="1200" cap="none" spc="0" normalizeH="0" baseline="0" noProof="0" dirty="0" smtClean="0">
              <a:ln>
                <a:noFill/>
              </a:ln>
              <a:solidFill>
                <a:srgbClr val="FFFFFF"/>
              </a:solidFill>
              <a:effectLst/>
              <a:uLnTx/>
              <a:uFillTx/>
              <a:latin typeface="Calibri" pitchFamily="34" charset="0"/>
              <a:ea typeface="Verdana" pitchFamily="34" charset="0"/>
              <a:cs typeface="Calibri" pitchFamily="34" charset="0"/>
            </a:endParaRPr>
          </a:p>
          <a:p>
            <a:pPr marL="0" marR="0" lvl="0" indent="0" defTabSz="914400" rtl="0" eaLnBrk="1" fontAlgn="auto" latinLnBrk="0" hangingPunct="1">
              <a:lnSpc>
                <a:spcPct val="100000"/>
              </a:lnSpc>
              <a:spcBef>
                <a:spcPts val="600"/>
              </a:spcBef>
              <a:spcAft>
                <a:spcPts val="0"/>
              </a:spcAft>
              <a:buClrTx/>
              <a:buSzPct val="170000"/>
              <a:buFont typeface="Wingdings 2"/>
              <a:buNone/>
              <a:tabLst/>
              <a:defRPr/>
            </a:pPr>
            <a:r>
              <a:rPr kumimoji="0" lang="en-US" sz="1600" b="0" i="0" u="none" strike="noStrike" kern="1200" cap="none" spc="0" normalizeH="0" baseline="0" noProof="0" dirty="0" smtClean="0">
                <a:ln>
                  <a:noFill/>
                </a:ln>
                <a:solidFill>
                  <a:srgbClr val="FFFFFF"/>
                </a:solidFill>
                <a:effectLst/>
                <a:uLnTx/>
                <a:uFillTx/>
                <a:latin typeface="Calibri" pitchFamily="34" charset="0"/>
                <a:ea typeface="Verdana" pitchFamily="34" charset="0"/>
                <a:cs typeface="Calibri" pitchFamily="34" charset="0"/>
              </a:rPr>
              <a:t>Tax laws which are easy to administer</a:t>
            </a:r>
          </a:p>
          <a:p>
            <a:pPr marL="0" marR="0" lvl="0" indent="0" defTabSz="914400" rtl="0" eaLnBrk="1" fontAlgn="auto" latinLnBrk="0" hangingPunct="1">
              <a:lnSpc>
                <a:spcPct val="100000"/>
              </a:lnSpc>
              <a:spcBef>
                <a:spcPts val="600"/>
              </a:spcBef>
              <a:spcAft>
                <a:spcPts val="0"/>
              </a:spcAft>
              <a:buClrTx/>
              <a:buSzPct val="170000"/>
              <a:buFont typeface="Wingdings 2"/>
              <a:buNone/>
              <a:tabLst/>
              <a:defRPr/>
            </a:pPr>
            <a:endParaRPr kumimoji="0" lang="en-US" sz="1600" b="0" i="0" u="none" strike="noStrike" kern="1200" cap="none" spc="0" normalizeH="0" baseline="0" noProof="0" dirty="0" smtClean="0">
              <a:ln>
                <a:noFill/>
              </a:ln>
              <a:solidFill>
                <a:srgbClr val="FFFFFF"/>
              </a:solidFill>
              <a:effectLst/>
              <a:uLnTx/>
              <a:uFillTx/>
              <a:latin typeface="Calibri" pitchFamily="34" charset="0"/>
              <a:ea typeface="Verdana" pitchFamily="34" charset="0"/>
              <a:cs typeface="Calibri" pitchFamily="34" charset="0"/>
            </a:endParaRPr>
          </a:p>
          <a:p>
            <a:pPr marL="0" marR="0" lvl="0" indent="0" defTabSz="914400" rtl="0" eaLnBrk="1" fontAlgn="auto" latinLnBrk="0" hangingPunct="1">
              <a:lnSpc>
                <a:spcPct val="100000"/>
              </a:lnSpc>
              <a:spcBef>
                <a:spcPts val="600"/>
              </a:spcBef>
              <a:spcAft>
                <a:spcPts val="0"/>
              </a:spcAft>
              <a:buClrTx/>
              <a:buSzPct val="170000"/>
              <a:buFont typeface="Wingdings 2"/>
              <a:buNone/>
              <a:tabLst/>
              <a:defRPr/>
            </a:pPr>
            <a:r>
              <a:rPr kumimoji="0" lang="en-US" sz="1600" b="0" i="0" u="none" strike="noStrike" kern="1200" cap="none" spc="0" normalizeH="0" baseline="0" noProof="0" dirty="0" smtClean="0">
                <a:ln>
                  <a:noFill/>
                </a:ln>
                <a:solidFill>
                  <a:srgbClr val="FFFFFF"/>
                </a:solidFill>
                <a:effectLst/>
                <a:uLnTx/>
                <a:uFillTx/>
                <a:latin typeface="Calibri" pitchFamily="34" charset="0"/>
                <a:ea typeface="Verdana" pitchFamily="34" charset="0"/>
                <a:cs typeface="Calibri" pitchFamily="34" charset="0"/>
              </a:rPr>
              <a:t>Tax laws which are non-adversarial and tax-payer friendly</a:t>
            </a:r>
          </a:p>
          <a:p>
            <a:pPr marL="0" marR="0" lvl="0" indent="0" defTabSz="914400" rtl="0" eaLnBrk="1" fontAlgn="auto" latinLnBrk="0" hangingPunct="1">
              <a:lnSpc>
                <a:spcPct val="100000"/>
              </a:lnSpc>
              <a:spcBef>
                <a:spcPts val="600"/>
              </a:spcBef>
              <a:spcAft>
                <a:spcPts val="0"/>
              </a:spcAft>
              <a:buClrTx/>
              <a:buSzPct val="170000"/>
              <a:buFont typeface="Wingdings 2"/>
              <a:buNone/>
              <a:tabLst/>
              <a:defRPr/>
            </a:pPr>
            <a:endParaRPr kumimoji="0" lang="en-US" sz="1600" b="0" i="0" u="none" strike="noStrike" kern="1200" cap="none" spc="0" normalizeH="0" baseline="0" noProof="0" dirty="0" smtClean="0">
              <a:ln>
                <a:noFill/>
              </a:ln>
              <a:solidFill>
                <a:srgbClr val="FFFFFF"/>
              </a:solidFill>
              <a:effectLst/>
              <a:uLnTx/>
              <a:uFillTx/>
              <a:latin typeface="Calibri" pitchFamily="34" charset="0"/>
              <a:ea typeface="Verdana" pitchFamily="34" charset="0"/>
              <a:cs typeface="Calibri" pitchFamily="34" charset="0"/>
            </a:endParaRPr>
          </a:p>
          <a:p>
            <a:pPr marL="0" marR="0" lvl="0" indent="0" defTabSz="914400" rtl="0" eaLnBrk="1" fontAlgn="auto" latinLnBrk="0" hangingPunct="1">
              <a:lnSpc>
                <a:spcPct val="100000"/>
              </a:lnSpc>
              <a:spcBef>
                <a:spcPts val="600"/>
              </a:spcBef>
              <a:spcAft>
                <a:spcPts val="0"/>
              </a:spcAft>
              <a:buClrTx/>
              <a:buSzPct val="170000"/>
              <a:buFont typeface="Wingdings 2"/>
              <a:buNone/>
              <a:tabLst/>
              <a:defRPr/>
            </a:pPr>
            <a:r>
              <a:rPr kumimoji="0" lang="en-US" sz="1600" b="0" i="0" u="none" strike="noStrike" kern="1200" cap="none" spc="0" normalizeH="0" baseline="0" noProof="0" dirty="0" smtClean="0">
                <a:ln>
                  <a:noFill/>
                </a:ln>
                <a:solidFill>
                  <a:srgbClr val="FFFFFF"/>
                </a:solidFill>
                <a:effectLst/>
                <a:uLnTx/>
                <a:uFillTx/>
                <a:latin typeface="Calibri" pitchFamily="34" charset="0"/>
                <a:ea typeface="Verdana" pitchFamily="34" charset="0"/>
                <a:cs typeface="Calibri" pitchFamily="34" charset="0"/>
              </a:rPr>
              <a:t>Fair dispute resolution mechanism</a:t>
            </a:r>
          </a:p>
          <a:p>
            <a:pPr marL="0" marR="0" lvl="0" indent="0" defTabSz="914400" rtl="0" eaLnBrk="1" fontAlgn="auto" latinLnBrk="0" hangingPunct="1">
              <a:lnSpc>
                <a:spcPct val="100000"/>
              </a:lnSpc>
              <a:spcBef>
                <a:spcPts val="600"/>
              </a:spcBef>
              <a:spcAft>
                <a:spcPts val="0"/>
              </a:spcAft>
              <a:buClrTx/>
              <a:buSzPct val="170000"/>
              <a:buFont typeface="Wingdings 2"/>
              <a:buNone/>
              <a:tabLst/>
              <a:defRPr/>
            </a:pPr>
            <a:endParaRPr kumimoji="0" lang="en-US" sz="1600" b="0" i="0" u="none" strike="noStrike" kern="1200" cap="none" spc="0" normalizeH="0" baseline="0" noProof="0" dirty="0" smtClean="0">
              <a:ln>
                <a:noFill/>
              </a:ln>
              <a:solidFill>
                <a:srgbClr val="FFFFFF"/>
              </a:solidFill>
              <a:effectLst/>
              <a:uLnTx/>
              <a:uFillTx/>
              <a:latin typeface="Calibri" pitchFamily="34" charset="0"/>
              <a:ea typeface="Verdana" pitchFamily="34" charset="0"/>
              <a:cs typeface="Calibri" pitchFamily="34" charset="0"/>
            </a:endParaRPr>
          </a:p>
          <a:p>
            <a:pPr marL="0" marR="0" lvl="0" indent="0" defTabSz="914400" rtl="0" eaLnBrk="1" fontAlgn="auto" latinLnBrk="0" hangingPunct="1">
              <a:lnSpc>
                <a:spcPct val="100000"/>
              </a:lnSpc>
              <a:spcBef>
                <a:spcPts val="600"/>
              </a:spcBef>
              <a:spcAft>
                <a:spcPts val="0"/>
              </a:spcAft>
              <a:buClrTx/>
              <a:buSzPct val="170000"/>
              <a:buFont typeface="Wingdings 2"/>
              <a:buNone/>
              <a:tabLst/>
              <a:defRPr/>
            </a:pPr>
            <a:r>
              <a:rPr kumimoji="0" lang="en-US" sz="1600" b="0" i="0" u="none" strike="noStrike" kern="1200" cap="none" spc="0" normalizeH="0" baseline="0" noProof="0" dirty="0" smtClean="0">
                <a:ln>
                  <a:noFill/>
                </a:ln>
                <a:solidFill>
                  <a:srgbClr val="FFFFFF"/>
                </a:solidFill>
                <a:effectLst/>
                <a:uLnTx/>
                <a:uFillTx/>
                <a:latin typeface="Calibri" pitchFamily="34" charset="0"/>
                <a:ea typeface="Verdana" pitchFamily="34" charset="0"/>
                <a:cs typeface="Calibri" pitchFamily="34" charset="0"/>
              </a:rPr>
              <a:t>Improving Ease of Doing Business</a:t>
            </a:r>
          </a:p>
          <a:p>
            <a:pPr marL="0" marR="0" lvl="0" indent="0" defTabSz="914400" rtl="0" eaLnBrk="1" fontAlgn="auto" latinLnBrk="0" hangingPunct="1">
              <a:lnSpc>
                <a:spcPct val="100000"/>
              </a:lnSpc>
              <a:spcBef>
                <a:spcPts val="600"/>
              </a:spcBef>
              <a:spcAft>
                <a:spcPts val="0"/>
              </a:spcAft>
              <a:buClrTx/>
              <a:buSzPct val="170000"/>
              <a:buFont typeface="Wingdings 2"/>
              <a:buNone/>
              <a:tabLst/>
              <a:defRPr/>
            </a:pPr>
            <a:endParaRPr kumimoji="0" lang="en-US" sz="1100" b="0" i="0" u="none" strike="noStrike" kern="1200" cap="none" spc="0" normalizeH="0" baseline="0" noProof="0" dirty="0" smtClean="0">
              <a:ln>
                <a:noFill/>
              </a:ln>
              <a:solidFill>
                <a:srgbClr val="FFFFFF"/>
              </a:solidFill>
              <a:effectLst/>
              <a:uLnTx/>
              <a:uFillTx/>
              <a:latin typeface="Calibri" pitchFamily="34" charset="0"/>
              <a:ea typeface="Verdana" pitchFamily="34" charset="0"/>
              <a:cs typeface="Calibri" pitchFamily="34" charset="0"/>
            </a:endParaRPr>
          </a:p>
          <a:p>
            <a:pPr marL="0" marR="0" lvl="0" indent="0" defTabSz="914400" rtl="0" eaLnBrk="1" fontAlgn="auto" latinLnBrk="0" hangingPunct="1">
              <a:lnSpc>
                <a:spcPct val="100000"/>
              </a:lnSpc>
              <a:spcBef>
                <a:spcPts val="600"/>
              </a:spcBef>
              <a:spcAft>
                <a:spcPts val="0"/>
              </a:spcAft>
              <a:buClrTx/>
              <a:buSzPct val="73000"/>
              <a:buFont typeface="Wingdings 2"/>
              <a:buNone/>
              <a:tabLst/>
              <a:defRPr/>
            </a:pPr>
            <a:r>
              <a:rPr kumimoji="0" lang="en-US" b="1" i="0" u="none" strike="noStrike" kern="1200" cap="none" spc="0" normalizeH="0" baseline="0" noProof="0" dirty="0" smtClean="0">
                <a:ln>
                  <a:noFill/>
                </a:ln>
                <a:solidFill>
                  <a:srgbClr val="FFFFFF"/>
                </a:solidFill>
                <a:effectLst/>
                <a:uLnTx/>
                <a:uFillTx/>
                <a:latin typeface="Calibri" pitchFamily="34" charset="0"/>
                <a:ea typeface="Verdana" pitchFamily="34" charset="0"/>
                <a:cs typeface="Calibri" pitchFamily="34" charset="0"/>
              </a:rPr>
              <a:t>SOURCE MATERIAL</a:t>
            </a:r>
          </a:p>
          <a:p>
            <a:pPr marL="0" marR="0" lvl="0" indent="0" defTabSz="914400" rtl="0" eaLnBrk="1" fontAlgn="auto" latinLnBrk="0" hangingPunct="1">
              <a:lnSpc>
                <a:spcPct val="100000"/>
              </a:lnSpc>
              <a:spcBef>
                <a:spcPts val="600"/>
              </a:spcBef>
              <a:spcAft>
                <a:spcPts val="0"/>
              </a:spcAft>
              <a:buClrTx/>
              <a:buSzPct val="73000"/>
              <a:buFont typeface="Wingdings 2"/>
              <a:buNone/>
              <a:tabLst/>
              <a:defRPr/>
            </a:pPr>
            <a:endParaRPr kumimoji="0" lang="en-US" sz="300" b="1" i="0" u="none" strike="noStrike" kern="1200" cap="none" spc="0" normalizeH="0" baseline="0" noProof="0" dirty="0" smtClean="0">
              <a:ln>
                <a:noFill/>
              </a:ln>
              <a:solidFill>
                <a:schemeClr val="accent3"/>
              </a:solidFill>
              <a:effectLst/>
              <a:uLnTx/>
              <a:uFillTx/>
              <a:latin typeface="Calibri" pitchFamily="34" charset="0"/>
              <a:ea typeface="Verdana" pitchFamily="34" charset="0"/>
              <a:cs typeface="Calibri" pitchFamily="34" charset="0"/>
            </a:endParaRPr>
          </a:p>
          <a:p>
            <a:pPr marL="0" marR="0" lvl="0" indent="0" defTabSz="914400" rtl="0" eaLnBrk="1" fontAlgn="auto" latinLnBrk="0" hangingPunct="1">
              <a:lnSpc>
                <a:spcPct val="100000"/>
              </a:lnSpc>
              <a:spcBef>
                <a:spcPts val="600"/>
              </a:spcBef>
              <a:spcAft>
                <a:spcPts val="0"/>
              </a:spcAft>
              <a:buClrTx/>
              <a:buSzPct val="150000"/>
              <a:buFont typeface="Arial" pitchFamily="34" charset="0"/>
              <a:buChar char="•"/>
              <a:tabLst/>
              <a:defRPr/>
            </a:pPr>
            <a:r>
              <a:rPr kumimoji="0" lang="en-US" sz="1600" b="0" i="0" u="none" strike="noStrike" kern="1200" cap="none" spc="0" normalizeH="0" baseline="0" noProof="0" dirty="0" smtClean="0">
                <a:ln>
                  <a:noFill/>
                </a:ln>
                <a:solidFill>
                  <a:srgbClr val="FFFFFF"/>
                </a:solidFill>
                <a:effectLst/>
                <a:uLnTx/>
                <a:uFillTx/>
                <a:latin typeface="Calibri" pitchFamily="34" charset="0"/>
                <a:ea typeface="Verdana" pitchFamily="34" charset="0"/>
                <a:cs typeface="Calibri" pitchFamily="34" charset="0"/>
              </a:rPr>
              <a:t>Central Excise &amp; Customs Law</a:t>
            </a:r>
          </a:p>
          <a:p>
            <a:pPr marL="0" marR="0" lvl="0" indent="0" defTabSz="914400" rtl="0" eaLnBrk="1" fontAlgn="auto" latinLnBrk="0" hangingPunct="1">
              <a:lnSpc>
                <a:spcPct val="100000"/>
              </a:lnSpc>
              <a:spcBef>
                <a:spcPts val="600"/>
              </a:spcBef>
              <a:spcAft>
                <a:spcPts val="0"/>
              </a:spcAft>
              <a:buClrTx/>
              <a:buSzPct val="150000"/>
              <a:buFont typeface="Wingdings 2"/>
              <a:buNone/>
              <a:tabLst/>
              <a:defRPr/>
            </a:pPr>
            <a:endParaRPr kumimoji="0" lang="en-US" sz="1600" b="0" i="0" u="none" strike="noStrike" kern="1200" cap="none" spc="0" normalizeH="0" baseline="0" noProof="0" dirty="0" smtClean="0">
              <a:ln>
                <a:noFill/>
              </a:ln>
              <a:solidFill>
                <a:srgbClr val="FFFFFF"/>
              </a:solidFill>
              <a:effectLst/>
              <a:uLnTx/>
              <a:uFillTx/>
              <a:latin typeface="Calibri" pitchFamily="34" charset="0"/>
              <a:ea typeface="Verdana" pitchFamily="34" charset="0"/>
              <a:cs typeface="Calibri" pitchFamily="34" charset="0"/>
            </a:endParaRPr>
          </a:p>
          <a:p>
            <a:pPr marL="0" marR="0" lvl="0" indent="0" defTabSz="914400" rtl="0" eaLnBrk="1" fontAlgn="auto" latinLnBrk="0" hangingPunct="1">
              <a:lnSpc>
                <a:spcPct val="100000"/>
              </a:lnSpc>
              <a:spcBef>
                <a:spcPts val="600"/>
              </a:spcBef>
              <a:spcAft>
                <a:spcPts val="0"/>
              </a:spcAft>
              <a:buClrTx/>
              <a:buSzPct val="150000"/>
              <a:buFont typeface="Arial" pitchFamily="34" charset="0"/>
              <a:buChar char="•"/>
              <a:tabLst/>
              <a:defRPr/>
            </a:pPr>
            <a:r>
              <a:rPr kumimoji="0" lang="en-US" sz="1600" b="0" i="0" u="none" strike="noStrike" kern="1200" cap="none" spc="0" normalizeH="0" baseline="0" noProof="0" dirty="0" smtClean="0">
                <a:ln>
                  <a:noFill/>
                </a:ln>
                <a:solidFill>
                  <a:srgbClr val="FFFFFF"/>
                </a:solidFill>
                <a:effectLst/>
                <a:uLnTx/>
                <a:uFillTx/>
                <a:latin typeface="Calibri" pitchFamily="34" charset="0"/>
                <a:ea typeface="Verdana" pitchFamily="34" charset="0"/>
                <a:cs typeface="Calibri" pitchFamily="34" charset="0"/>
              </a:rPr>
              <a:t>Service Tax Law</a:t>
            </a:r>
          </a:p>
          <a:p>
            <a:pPr marL="0" marR="0" lvl="0" indent="0" defTabSz="914400" rtl="0" eaLnBrk="1" fontAlgn="auto" latinLnBrk="0" hangingPunct="1">
              <a:lnSpc>
                <a:spcPct val="100000"/>
              </a:lnSpc>
              <a:spcBef>
                <a:spcPts val="600"/>
              </a:spcBef>
              <a:spcAft>
                <a:spcPts val="0"/>
              </a:spcAft>
              <a:buClrTx/>
              <a:buSzPct val="150000"/>
              <a:buFont typeface="Arial" pitchFamily="34" charset="0"/>
              <a:buChar char="•"/>
              <a:tabLst/>
              <a:defRPr/>
            </a:pPr>
            <a:endParaRPr kumimoji="0" lang="en-US" sz="1600" b="0" i="0" u="none" strike="noStrike" kern="1200" cap="none" spc="0" normalizeH="0" baseline="0" noProof="0" dirty="0" smtClean="0">
              <a:ln>
                <a:noFill/>
              </a:ln>
              <a:solidFill>
                <a:srgbClr val="FFFFFF"/>
              </a:solidFill>
              <a:effectLst/>
              <a:uLnTx/>
              <a:uFillTx/>
              <a:latin typeface="Calibri" pitchFamily="34" charset="0"/>
              <a:ea typeface="Verdana" pitchFamily="34" charset="0"/>
              <a:cs typeface="Calibri" pitchFamily="34" charset="0"/>
            </a:endParaRPr>
          </a:p>
          <a:p>
            <a:pPr marL="0" marR="0" lvl="0" indent="0" defTabSz="914400" rtl="0" eaLnBrk="1" fontAlgn="auto" latinLnBrk="0" hangingPunct="1">
              <a:lnSpc>
                <a:spcPct val="100000"/>
              </a:lnSpc>
              <a:spcBef>
                <a:spcPts val="600"/>
              </a:spcBef>
              <a:spcAft>
                <a:spcPts val="0"/>
              </a:spcAft>
              <a:buClrTx/>
              <a:buSzPct val="150000"/>
              <a:buFont typeface="Arial" pitchFamily="34" charset="0"/>
              <a:buChar char="•"/>
              <a:tabLst/>
              <a:defRPr/>
            </a:pPr>
            <a:r>
              <a:rPr kumimoji="0" lang="en-US" sz="1600" b="0" i="0" u="none" strike="noStrike" kern="1200" cap="none" spc="0" normalizeH="0" baseline="0" noProof="0" dirty="0" smtClean="0">
                <a:ln>
                  <a:noFill/>
                </a:ln>
                <a:solidFill>
                  <a:srgbClr val="FFFFFF"/>
                </a:solidFill>
                <a:effectLst/>
                <a:uLnTx/>
                <a:uFillTx/>
                <a:latin typeface="Calibri" pitchFamily="34" charset="0"/>
                <a:ea typeface="Verdana" pitchFamily="34" charset="0"/>
                <a:cs typeface="Calibri" pitchFamily="34" charset="0"/>
              </a:rPr>
              <a:t>State VAT Laws</a:t>
            </a:r>
          </a:p>
          <a:p>
            <a:pPr marL="0" marR="0" lvl="0" indent="0" defTabSz="914400" rtl="0" eaLnBrk="1" fontAlgn="auto" latinLnBrk="0" hangingPunct="1">
              <a:lnSpc>
                <a:spcPct val="100000"/>
              </a:lnSpc>
              <a:spcBef>
                <a:spcPts val="600"/>
              </a:spcBef>
              <a:spcAft>
                <a:spcPts val="0"/>
              </a:spcAft>
              <a:buClrTx/>
              <a:buSzPct val="150000"/>
              <a:buFont typeface="Wingdings 2"/>
              <a:buNone/>
              <a:tabLst/>
              <a:defRPr/>
            </a:pPr>
            <a:endParaRPr kumimoji="0" lang="en-US" sz="1600" b="0" i="0" u="none" strike="noStrike" kern="1200" cap="none" spc="0" normalizeH="0" baseline="0" noProof="0" dirty="0" smtClean="0">
              <a:ln>
                <a:noFill/>
              </a:ln>
              <a:solidFill>
                <a:srgbClr val="FFFFFF"/>
              </a:solidFill>
              <a:effectLst/>
              <a:uLnTx/>
              <a:uFillTx/>
              <a:latin typeface="Calibri" pitchFamily="34" charset="0"/>
              <a:ea typeface="Verdana" pitchFamily="34" charset="0"/>
              <a:cs typeface="Calibri" pitchFamily="34" charset="0"/>
            </a:endParaRPr>
          </a:p>
          <a:p>
            <a:pPr marL="0" marR="0" lvl="0" indent="0" defTabSz="914400" rtl="0" eaLnBrk="1" fontAlgn="auto" latinLnBrk="0" hangingPunct="1">
              <a:lnSpc>
                <a:spcPct val="100000"/>
              </a:lnSpc>
              <a:spcBef>
                <a:spcPts val="600"/>
              </a:spcBef>
              <a:spcAft>
                <a:spcPts val="0"/>
              </a:spcAft>
              <a:buClrTx/>
              <a:buSzPct val="150000"/>
              <a:buFont typeface="Arial" pitchFamily="34" charset="0"/>
              <a:buChar char="•"/>
              <a:tabLst/>
              <a:defRPr/>
            </a:pPr>
            <a:r>
              <a:rPr kumimoji="0" lang="en-US" sz="1600" b="0" i="0" u="none" strike="noStrike" kern="1200" cap="none" spc="0" normalizeH="0" baseline="0" noProof="0" dirty="0" smtClean="0">
                <a:ln>
                  <a:noFill/>
                </a:ln>
                <a:solidFill>
                  <a:srgbClr val="FFFFFF"/>
                </a:solidFill>
                <a:effectLst/>
                <a:uLnTx/>
                <a:uFillTx/>
                <a:latin typeface="Calibri" pitchFamily="34" charset="0"/>
                <a:ea typeface="Verdana" pitchFamily="34" charset="0"/>
                <a:cs typeface="Calibri" pitchFamily="34" charset="0"/>
              </a:rPr>
              <a:t>WTO Law</a:t>
            </a:r>
            <a:endParaRPr kumimoji="0" lang="en-IN" sz="1600" b="0" i="0" u="none" strike="noStrike" kern="1200" cap="none" spc="0" normalizeH="0" baseline="0" noProof="0" dirty="0">
              <a:ln>
                <a:noFill/>
              </a:ln>
              <a:solidFill>
                <a:srgbClr val="FFFFFF"/>
              </a:solidFill>
              <a:effectLst/>
              <a:uLnTx/>
              <a:uFillTx/>
              <a:latin typeface="Calibri" pitchFamily="34" charset="0"/>
              <a:ea typeface="Verdana" pitchFamily="34" charset="0"/>
              <a:cs typeface="Calibr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22944"/>
          </a:xfrm>
        </p:spPr>
        <p:txBody>
          <a:bodyPr>
            <a:normAutofit/>
          </a:bodyPr>
          <a:lstStyle/>
          <a:p>
            <a:r>
              <a:rPr lang="en-IN" sz="2800" b="1" dirty="0" smtClean="0">
                <a:ea typeface="Verdana" pitchFamily="34" charset="0"/>
                <a:cs typeface="Calibri" pitchFamily="34" charset="0"/>
              </a:rPr>
              <a:t>INTRODUCTION: BENEFITS OF GST</a:t>
            </a:r>
            <a:endParaRPr lang="en-IN" sz="2800" b="1" dirty="0">
              <a:ea typeface="Verdana" pitchFamily="34" charset="0"/>
              <a:cs typeface="Calibri" pitchFamily="34" charset="0"/>
            </a:endParaRPr>
          </a:p>
        </p:txBody>
      </p:sp>
      <p:sp>
        <p:nvSpPr>
          <p:cNvPr id="3" name="Content Placeholder 2"/>
          <p:cNvSpPr>
            <a:spLocks noGrp="1"/>
          </p:cNvSpPr>
          <p:nvPr>
            <p:ph idx="1"/>
          </p:nvPr>
        </p:nvSpPr>
        <p:spPr>
          <a:xfrm>
            <a:off x="457200" y="1447800"/>
            <a:ext cx="7615262" cy="4953000"/>
          </a:xfrm>
        </p:spPr>
        <p:txBody>
          <a:bodyPr>
            <a:normAutofit fontScale="85000" lnSpcReduction="20000"/>
          </a:bodyPr>
          <a:lstStyle/>
          <a:p>
            <a:pPr>
              <a:spcBef>
                <a:spcPts val="0"/>
              </a:spcBef>
            </a:pPr>
            <a:r>
              <a:rPr lang="en-IN" sz="2400" dirty="0" smtClean="0"/>
              <a:t>The benefits of this transformational tax reform are manifold. The benefits include: </a:t>
            </a:r>
          </a:p>
          <a:p>
            <a:pPr>
              <a:spcBef>
                <a:spcPts val="0"/>
              </a:spcBef>
            </a:pPr>
            <a:endParaRPr lang="en-IN" sz="2400" dirty="0" smtClean="0"/>
          </a:p>
          <a:p>
            <a:pPr marL="896938" indent="-538163" algn="just">
              <a:spcBef>
                <a:spcPts val="0"/>
              </a:spcBef>
              <a:buFont typeface="Wingdings" pitchFamily="2" charset="2"/>
              <a:buChar char="Ø"/>
            </a:pPr>
            <a:r>
              <a:rPr lang="en-IN" sz="2400" dirty="0" smtClean="0"/>
              <a:t>A single tax would replace multiple taxes.</a:t>
            </a:r>
          </a:p>
          <a:p>
            <a:pPr marL="896938" indent="-538163" algn="just">
              <a:spcBef>
                <a:spcPts val="0"/>
              </a:spcBef>
              <a:buFont typeface="Wingdings" pitchFamily="2" charset="2"/>
              <a:buChar char="Ø"/>
            </a:pPr>
            <a:endParaRPr lang="en-IN" sz="2400" dirty="0" smtClean="0"/>
          </a:p>
          <a:p>
            <a:pPr marL="896938" indent="-538163" algn="just">
              <a:spcBef>
                <a:spcPts val="0"/>
              </a:spcBef>
              <a:buFont typeface="Wingdings" pitchFamily="2" charset="2"/>
              <a:buChar char="Ø"/>
            </a:pPr>
            <a:r>
              <a:rPr lang="en-IN" sz="2400" dirty="0" smtClean="0"/>
              <a:t>Set-off of prior-stage taxes would mitigate the ill effects of cascading.</a:t>
            </a:r>
          </a:p>
          <a:p>
            <a:pPr marL="896938" indent="-538163" algn="just">
              <a:spcBef>
                <a:spcPts val="0"/>
              </a:spcBef>
              <a:buFont typeface="Wingdings" pitchFamily="2" charset="2"/>
              <a:buChar char="Ø"/>
            </a:pPr>
            <a:endParaRPr lang="en-IN" sz="2400" dirty="0" smtClean="0"/>
          </a:p>
          <a:p>
            <a:pPr marL="896938" indent="-538163" algn="just">
              <a:spcBef>
                <a:spcPts val="0"/>
              </a:spcBef>
              <a:buFont typeface="Wingdings" pitchFamily="2" charset="2"/>
              <a:buChar char="Ø"/>
            </a:pPr>
            <a:r>
              <a:rPr lang="en-IN" sz="2400" dirty="0" smtClean="0"/>
              <a:t>Tax burden on goods and services would decrease, benefiting common man.</a:t>
            </a:r>
          </a:p>
          <a:p>
            <a:pPr marL="896938" indent="-538163" algn="just">
              <a:spcBef>
                <a:spcPts val="0"/>
              </a:spcBef>
              <a:buFont typeface="Wingdings" pitchFamily="2" charset="2"/>
              <a:buChar char="Ø"/>
            </a:pPr>
            <a:endParaRPr lang="en-IN" sz="2400" dirty="0" smtClean="0"/>
          </a:p>
          <a:p>
            <a:pPr marL="896938" indent="-538163" algn="just">
              <a:spcBef>
                <a:spcPts val="0"/>
              </a:spcBef>
              <a:buFont typeface="Wingdings" pitchFamily="2" charset="2"/>
              <a:buChar char="Ø"/>
            </a:pPr>
            <a:r>
              <a:rPr lang="en-IN" sz="2400" dirty="0" smtClean="0"/>
              <a:t>Implementation of GST would make our products competitive in domestic and international markets.</a:t>
            </a:r>
          </a:p>
          <a:p>
            <a:pPr marL="896938" indent="-538163" algn="just">
              <a:spcBef>
                <a:spcPts val="0"/>
              </a:spcBef>
              <a:buFont typeface="Wingdings" pitchFamily="2" charset="2"/>
              <a:buChar char="Ø"/>
            </a:pPr>
            <a:endParaRPr lang="en-IN" sz="2400" dirty="0" smtClean="0"/>
          </a:p>
          <a:p>
            <a:pPr marL="896938" indent="-538163" algn="just">
              <a:spcBef>
                <a:spcPts val="0"/>
              </a:spcBef>
              <a:buFont typeface="Wingdings" pitchFamily="2" charset="2"/>
              <a:buChar char="Ø"/>
            </a:pPr>
            <a:r>
              <a:rPr lang="en-IN" sz="2400" dirty="0" smtClean="0"/>
              <a:t>It would boost economic activity and create more jobs.</a:t>
            </a:r>
          </a:p>
          <a:p>
            <a:pPr marL="896938" indent="-538163" algn="just">
              <a:spcBef>
                <a:spcPts val="0"/>
              </a:spcBef>
              <a:buFont typeface="Wingdings" pitchFamily="2" charset="2"/>
              <a:buChar char="Ø"/>
            </a:pPr>
            <a:endParaRPr lang="en-IN" sz="2400" dirty="0" smtClean="0"/>
          </a:p>
          <a:p>
            <a:pPr marL="896938" indent="-538163" algn="just">
              <a:spcBef>
                <a:spcPts val="0"/>
              </a:spcBef>
              <a:buFont typeface="Wingdings" pitchFamily="2" charset="2"/>
              <a:buChar char="Ø"/>
            </a:pPr>
            <a:r>
              <a:rPr lang="en-IN" sz="2400" dirty="0" smtClean="0"/>
              <a:t>The GDP would grow though the estimates in this regard vary.</a:t>
            </a:r>
          </a:p>
          <a:p>
            <a:pPr marL="896938" indent="-538163" algn="just">
              <a:spcBef>
                <a:spcPts val="0"/>
              </a:spcBef>
              <a:buFont typeface="Wingdings" pitchFamily="2" charset="2"/>
              <a:buChar char="Ø"/>
            </a:pPr>
            <a:endParaRPr lang="en-IN" sz="24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8229600" cy="725470"/>
          </a:xfrm>
        </p:spPr>
        <p:txBody>
          <a:bodyPr>
            <a:normAutofit/>
          </a:bodyPr>
          <a:lstStyle/>
          <a:p>
            <a:r>
              <a:rPr lang="en-US" sz="2600" b="1" dirty="0" smtClean="0">
                <a:ea typeface="Verdana" pitchFamily="34" charset="0"/>
                <a:cs typeface="Calibri" pitchFamily="34" charset="0"/>
              </a:rPr>
              <a:t>PRESENTATION PLAN </a:t>
            </a:r>
            <a:endParaRPr lang="en-IN" sz="2600" dirty="0"/>
          </a:p>
        </p:txBody>
      </p:sp>
      <p:sp>
        <p:nvSpPr>
          <p:cNvPr id="3" name="Content Placeholder 2"/>
          <p:cNvSpPr>
            <a:spLocks noGrp="1"/>
          </p:cNvSpPr>
          <p:nvPr>
            <p:ph sz="half" idx="1"/>
          </p:nvPr>
        </p:nvSpPr>
        <p:spPr>
          <a:xfrm>
            <a:off x="500034" y="533400"/>
            <a:ext cx="4038600" cy="6248400"/>
          </a:xfrm>
        </p:spPr>
        <p:txBody>
          <a:bodyPr>
            <a:noAutofit/>
          </a:bodyPr>
          <a:lstStyle/>
          <a:p>
            <a:pPr>
              <a:lnSpc>
                <a:spcPct val="150000"/>
              </a:lnSpc>
              <a:buSzPct val="170000"/>
            </a:pPr>
            <a:r>
              <a:rPr lang="en-US" sz="1800" dirty="0" smtClean="0">
                <a:latin typeface="Calibri" pitchFamily="34" charset="0"/>
                <a:ea typeface="Verdana" pitchFamily="34" charset="0"/>
                <a:cs typeface="Calibri" pitchFamily="34" charset="0"/>
              </a:rPr>
              <a:t>Meaning and scope of supply</a:t>
            </a:r>
          </a:p>
          <a:p>
            <a:pPr>
              <a:lnSpc>
                <a:spcPct val="150000"/>
              </a:lnSpc>
              <a:buSzPct val="170000"/>
            </a:pPr>
            <a:r>
              <a:rPr lang="en-US" sz="1800" dirty="0" smtClean="0">
                <a:latin typeface="Calibri" pitchFamily="34" charset="0"/>
                <a:ea typeface="Verdana" pitchFamily="34" charset="0"/>
                <a:cs typeface="Calibri" pitchFamily="34" charset="0"/>
              </a:rPr>
              <a:t>Taxable person</a:t>
            </a:r>
          </a:p>
          <a:p>
            <a:pPr>
              <a:lnSpc>
                <a:spcPct val="150000"/>
              </a:lnSpc>
              <a:buSzPct val="170000"/>
            </a:pPr>
            <a:r>
              <a:rPr lang="en-US" sz="1800" dirty="0" smtClean="0">
                <a:latin typeface="Calibri" pitchFamily="34" charset="0"/>
                <a:ea typeface="Verdana" pitchFamily="34" charset="0"/>
                <a:cs typeface="Calibri" pitchFamily="34" charset="0"/>
              </a:rPr>
              <a:t>Threshold Exemption</a:t>
            </a:r>
          </a:p>
          <a:p>
            <a:pPr>
              <a:lnSpc>
                <a:spcPct val="150000"/>
              </a:lnSpc>
              <a:buSzPct val="170000"/>
            </a:pPr>
            <a:r>
              <a:rPr lang="en-US" sz="1800" dirty="0" smtClean="0">
                <a:latin typeface="Calibri" pitchFamily="34" charset="0"/>
                <a:ea typeface="Verdana" pitchFamily="34" charset="0"/>
                <a:cs typeface="Calibri" pitchFamily="34" charset="0"/>
              </a:rPr>
              <a:t>Composition Scheme</a:t>
            </a:r>
          </a:p>
          <a:p>
            <a:pPr>
              <a:lnSpc>
                <a:spcPct val="150000"/>
              </a:lnSpc>
              <a:buSzPct val="170000"/>
            </a:pPr>
            <a:r>
              <a:rPr lang="en-US" sz="1800" dirty="0" smtClean="0">
                <a:latin typeface="Calibri" pitchFamily="34" charset="0"/>
                <a:ea typeface="Verdana" pitchFamily="34" charset="0"/>
                <a:cs typeface="Calibri" pitchFamily="34" charset="0"/>
              </a:rPr>
              <a:t>Exemption</a:t>
            </a:r>
          </a:p>
          <a:p>
            <a:pPr>
              <a:lnSpc>
                <a:spcPct val="150000"/>
              </a:lnSpc>
              <a:buSzPct val="170000"/>
            </a:pPr>
            <a:r>
              <a:rPr lang="en-US" sz="1800" dirty="0" smtClean="0">
                <a:latin typeface="Calibri" pitchFamily="34" charset="0"/>
                <a:ea typeface="Verdana" pitchFamily="34" charset="0"/>
                <a:cs typeface="Calibri" pitchFamily="34" charset="0"/>
              </a:rPr>
              <a:t>Valuation</a:t>
            </a:r>
          </a:p>
          <a:p>
            <a:pPr>
              <a:lnSpc>
                <a:spcPct val="150000"/>
              </a:lnSpc>
              <a:buSzPct val="170000"/>
            </a:pPr>
            <a:r>
              <a:rPr lang="en-US" sz="1800" dirty="0" smtClean="0">
                <a:latin typeface="Calibri" pitchFamily="34" charset="0"/>
                <a:ea typeface="Verdana" pitchFamily="34" charset="0"/>
                <a:cs typeface="Calibri" pitchFamily="34" charset="0"/>
              </a:rPr>
              <a:t>Input Tax Credit</a:t>
            </a:r>
          </a:p>
          <a:p>
            <a:pPr>
              <a:lnSpc>
                <a:spcPct val="150000"/>
              </a:lnSpc>
              <a:buSzPct val="170000"/>
            </a:pPr>
            <a:r>
              <a:rPr lang="en-US" sz="1800" dirty="0" smtClean="0">
                <a:latin typeface="Calibri" pitchFamily="34" charset="0"/>
                <a:ea typeface="Verdana" pitchFamily="34" charset="0"/>
                <a:cs typeface="Calibri" pitchFamily="34" charset="0"/>
              </a:rPr>
              <a:t>Registration</a:t>
            </a:r>
          </a:p>
          <a:p>
            <a:pPr>
              <a:lnSpc>
                <a:spcPct val="150000"/>
              </a:lnSpc>
              <a:buSzPct val="170000"/>
            </a:pPr>
            <a:r>
              <a:rPr lang="en-US" sz="1800" dirty="0" smtClean="0">
                <a:latin typeface="Calibri" pitchFamily="34" charset="0"/>
                <a:ea typeface="Verdana" pitchFamily="34" charset="0"/>
                <a:cs typeface="Calibri" pitchFamily="34" charset="0"/>
              </a:rPr>
              <a:t>Return </a:t>
            </a:r>
          </a:p>
          <a:p>
            <a:pPr>
              <a:lnSpc>
                <a:spcPct val="150000"/>
              </a:lnSpc>
              <a:buSzPct val="170000"/>
            </a:pPr>
            <a:r>
              <a:rPr lang="en-US" sz="1800" dirty="0" smtClean="0">
                <a:latin typeface="Calibri" pitchFamily="34" charset="0"/>
                <a:ea typeface="Verdana" pitchFamily="34" charset="0"/>
                <a:cs typeface="Calibri" pitchFamily="34" charset="0"/>
              </a:rPr>
              <a:t>Invoice matching </a:t>
            </a:r>
          </a:p>
          <a:p>
            <a:pPr>
              <a:lnSpc>
                <a:spcPct val="150000"/>
              </a:lnSpc>
              <a:buSzPct val="170000"/>
            </a:pPr>
            <a:r>
              <a:rPr lang="en-US" sz="1800" dirty="0" smtClean="0">
                <a:latin typeface="Calibri" pitchFamily="34" charset="0"/>
                <a:ea typeface="Verdana" pitchFamily="34" charset="0"/>
                <a:cs typeface="Calibri" pitchFamily="34" charset="0"/>
              </a:rPr>
              <a:t>Payment of Tax</a:t>
            </a:r>
          </a:p>
          <a:p>
            <a:pPr>
              <a:lnSpc>
                <a:spcPct val="150000"/>
              </a:lnSpc>
              <a:buSzPct val="170000"/>
            </a:pPr>
            <a:r>
              <a:rPr lang="en-US" sz="1800" dirty="0" smtClean="0">
                <a:latin typeface="Calibri" pitchFamily="34" charset="0"/>
                <a:ea typeface="Verdana" pitchFamily="34" charset="0"/>
                <a:cs typeface="Calibri" pitchFamily="34" charset="0"/>
              </a:rPr>
              <a:t>Refund </a:t>
            </a:r>
          </a:p>
          <a:p>
            <a:pPr>
              <a:lnSpc>
                <a:spcPct val="150000"/>
              </a:lnSpc>
              <a:buSzPct val="170000"/>
            </a:pPr>
            <a:r>
              <a:rPr lang="en-US" sz="1800" dirty="0" smtClean="0">
                <a:latin typeface="Calibri" pitchFamily="34" charset="0"/>
                <a:ea typeface="Verdana" pitchFamily="34" charset="0"/>
                <a:cs typeface="Calibri" pitchFamily="34" charset="0"/>
              </a:rPr>
              <a:t>Assessment </a:t>
            </a:r>
          </a:p>
          <a:p>
            <a:pPr>
              <a:lnSpc>
                <a:spcPct val="150000"/>
              </a:lnSpc>
              <a:buSzPct val="170000"/>
            </a:pPr>
            <a:endParaRPr lang="en-US" sz="1800" dirty="0" smtClean="0">
              <a:latin typeface="Calibri" pitchFamily="34" charset="0"/>
              <a:ea typeface="Verdana" pitchFamily="34" charset="0"/>
              <a:cs typeface="Calibri" pitchFamily="34" charset="0"/>
            </a:endParaRPr>
          </a:p>
          <a:p>
            <a:endParaRPr lang="en-IN" sz="1600" dirty="0"/>
          </a:p>
        </p:txBody>
      </p:sp>
      <p:sp>
        <p:nvSpPr>
          <p:cNvPr id="4" name="Content Placeholder 3"/>
          <p:cNvSpPr>
            <a:spLocks noGrp="1"/>
          </p:cNvSpPr>
          <p:nvPr>
            <p:ph sz="half" idx="2"/>
          </p:nvPr>
        </p:nvSpPr>
        <p:spPr>
          <a:xfrm>
            <a:off x="4643438" y="685800"/>
            <a:ext cx="3429024" cy="5943600"/>
          </a:xfrm>
        </p:spPr>
        <p:txBody>
          <a:bodyPr>
            <a:normAutofit fontScale="62500" lnSpcReduction="20000"/>
          </a:bodyPr>
          <a:lstStyle/>
          <a:p>
            <a:pPr>
              <a:lnSpc>
                <a:spcPct val="150000"/>
              </a:lnSpc>
              <a:buSzPct val="170000"/>
            </a:pPr>
            <a:r>
              <a:rPr lang="en-US" sz="2600" dirty="0" smtClean="0">
                <a:latin typeface="Calibri" pitchFamily="34" charset="0"/>
                <a:ea typeface="Verdana" pitchFamily="34" charset="0"/>
                <a:cs typeface="Calibri" pitchFamily="34" charset="0"/>
              </a:rPr>
              <a:t>Audit</a:t>
            </a:r>
          </a:p>
          <a:p>
            <a:pPr>
              <a:lnSpc>
                <a:spcPct val="170000"/>
              </a:lnSpc>
              <a:buSzPct val="170000"/>
            </a:pPr>
            <a:r>
              <a:rPr lang="en-US" sz="2600" dirty="0" smtClean="0">
                <a:latin typeface="Calibri" pitchFamily="34" charset="0"/>
                <a:ea typeface="Verdana" pitchFamily="34" charset="0"/>
                <a:cs typeface="Calibri" pitchFamily="34" charset="0"/>
              </a:rPr>
              <a:t>Demands</a:t>
            </a:r>
          </a:p>
          <a:p>
            <a:pPr>
              <a:lnSpc>
                <a:spcPct val="170000"/>
              </a:lnSpc>
              <a:buSzPct val="170000"/>
            </a:pPr>
            <a:r>
              <a:rPr lang="en-US" sz="2600" dirty="0" smtClean="0">
                <a:latin typeface="Calibri" pitchFamily="34" charset="0"/>
                <a:ea typeface="Verdana" pitchFamily="34" charset="0"/>
                <a:cs typeface="Calibri" pitchFamily="34" charset="0"/>
              </a:rPr>
              <a:t>Tax collected  but not paid to Government</a:t>
            </a:r>
          </a:p>
          <a:p>
            <a:pPr>
              <a:lnSpc>
                <a:spcPct val="170000"/>
              </a:lnSpc>
              <a:buSzPct val="170000"/>
            </a:pPr>
            <a:r>
              <a:rPr lang="en-US" sz="2600" dirty="0" smtClean="0">
                <a:latin typeface="Calibri" pitchFamily="34" charset="0"/>
                <a:ea typeface="Verdana" pitchFamily="34" charset="0"/>
                <a:cs typeface="Calibri" pitchFamily="34" charset="0"/>
              </a:rPr>
              <a:t>Recovery of Tax</a:t>
            </a:r>
          </a:p>
          <a:p>
            <a:pPr>
              <a:lnSpc>
                <a:spcPct val="170000"/>
              </a:lnSpc>
              <a:buSzPct val="170000"/>
            </a:pPr>
            <a:r>
              <a:rPr lang="en-US" sz="2600" dirty="0" smtClean="0">
                <a:latin typeface="Calibri" pitchFamily="34" charset="0"/>
                <a:ea typeface="Verdana" pitchFamily="34" charset="0"/>
                <a:cs typeface="Calibri" pitchFamily="34" charset="0"/>
              </a:rPr>
              <a:t>Search, Seizure &amp; Arrest</a:t>
            </a:r>
          </a:p>
          <a:p>
            <a:pPr>
              <a:lnSpc>
                <a:spcPct val="170000"/>
              </a:lnSpc>
              <a:buSzPct val="170000"/>
            </a:pPr>
            <a:r>
              <a:rPr lang="en-US" sz="2600" dirty="0" smtClean="0">
                <a:latin typeface="Calibri" pitchFamily="34" charset="0"/>
                <a:ea typeface="Verdana" pitchFamily="34" charset="0"/>
                <a:cs typeface="Calibri" pitchFamily="34" charset="0"/>
              </a:rPr>
              <a:t>Penalty</a:t>
            </a:r>
          </a:p>
          <a:p>
            <a:pPr>
              <a:lnSpc>
                <a:spcPct val="170000"/>
              </a:lnSpc>
              <a:buSzPct val="170000"/>
            </a:pPr>
            <a:r>
              <a:rPr lang="en-US" sz="2600" dirty="0" smtClean="0">
                <a:latin typeface="Calibri" pitchFamily="34" charset="0"/>
                <a:ea typeface="Verdana" pitchFamily="34" charset="0"/>
                <a:cs typeface="Calibri" pitchFamily="34" charset="0"/>
              </a:rPr>
              <a:t>Prosecution</a:t>
            </a:r>
          </a:p>
          <a:p>
            <a:pPr>
              <a:lnSpc>
                <a:spcPct val="170000"/>
              </a:lnSpc>
              <a:buSzPct val="170000"/>
            </a:pPr>
            <a:r>
              <a:rPr lang="en-US" sz="2600" dirty="0" smtClean="0">
                <a:latin typeface="Calibri" pitchFamily="34" charset="0"/>
                <a:ea typeface="Verdana" pitchFamily="34" charset="0"/>
                <a:cs typeface="Calibri" pitchFamily="34" charset="0"/>
              </a:rPr>
              <a:t>Appeals</a:t>
            </a:r>
          </a:p>
          <a:p>
            <a:pPr>
              <a:lnSpc>
                <a:spcPct val="170000"/>
              </a:lnSpc>
              <a:buSzPct val="170000"/>
            </a:pPr>
            <a:r>
              <a:rPr lang="en-US" sz="2600" dirty="0" smtClean="0">
                <a:latin typeface="Calibri" pitchFamily="34" charset="0"/>
                <a:ea typeface="Verdana" pitchFamily="34" charset="0"/>
                <a:cs typeface="Calibri" pitchFamily="34" charset="0"/>
              </a:rPr>
              <a:t>Advance Rulings</a:t>
            </a:r>
          </a:p>
          <a:p>
            <a:pPr>
              <a:lnSpc>
                <a:spcPct val="120000"/>
              </a:lnSpc>
              <a:buSzPct val="170000"/>
            </a:pPr>
            <a:r>
              <a:rPr lang="en-IN" sz="2600" dirty="0" smtClean="0">
                <a:latin typeface="Calibri" pitchFamily="34" charset="0"/>
                <a:ea typeface="Verdana" pitchFamily="34" charset="0"/>
                <a:cs typeface="Calibri" pitchFamily="34" charset="0"/>
              </a:rPr>
              <a:t>Transitional Provisions</a:t>
            </a:r>
          </a:p>
          <a:p>
            <a:pPr>
              <a:lnSpc>
                <a:spcPct val="120000"/>
              </a:lnSpc>
              <a:buSzPct val="170000"/>
            </a:pPr>
            <a:r>
              <a:rPr lang="en-IN" sz="2600" dirty="0" smtClean="0">
                <a:latin typeface="Calibri" pitchFamily="34" charset="0"/>
                <a:ea typeface="Verdana" pitchFamily="34" charset="0"/>
                <a:cs typeface="Calibri" pitchFamily="34" charset="0"/>
              </a:rPr>
              <a:t>Other Critical Provisions</a:t>
            </a:r>
          </a:p>
          <a:p>
            <a:pPr>
              <a:lnSpc>
                <a:spcPct val="120000"/>
              </a:lnSpc>
              <a:buSzPct val="170000"/>
            </a:pPr>
            <a:r>
              <a:rPr lang="en-IN" sz="2600" dirty="0" smtClean="0">
                <a:latin typeface="Calibri" pitchFamily="34" charset="0"/>
                <a:ea typeface="Verdana" pitchFamily="34" charset="0"/>
                <a:cs typeface="Calibri" pitchFamily="34" charset="0"/>
              </a:rPr>
              <a:t>Model GST Law: Highlights </a:t>
            </a:r>
          </a:p>
          <a:p>
            <a:pPr>
              <a:lnSpc>
                <a:spcPct val="120000"/>
              </a:lnSpc>
              <a:buSzPct val="170000"/>
            </a:pPr>
            <a:r>
              <a:rPr lang="en-IN" sz="2600" dirty="0" smtClean="0">
                <a:latin typeface="Calibri" pitchFamily="34" charset="0"/>
                <a:ea typeface="Verdana" pitchFamily="34" charset="0"/>
                <a:cs typeface="Calibri" pitchFamily="34" charset="0"/>
              </a:rPr>
              <a:t>Conclusion</a:t>
            </a:r>
          </a:p>
          <a:p>
            <a:pPr>
              <a:buNone/>
            </a:pPr>
            <a:endParaRPr lang="en-IN"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30</a:t>
            </a:fld>
            <a:endParaRPr lang="en-US"/>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8229600" cy="1143000"/>
          </a:xfrm>
        </p:spPr>
        <p:txBody>
          <a:bodyPr>
            <a:normAutofit/>
          </a:bodyPr>
          <a:lstStyle/>
          <a:p>
            <a:r>
              <a:rPr lang="en-IN" sz="2600" b="1" dirty="0" smtClean="0">
                <a:ea typeface="Verdana" pitchFamily="34" charset="0"/>
                <a:cs typeface="Calibri" pitchFamily="34" charset="0"/>
              </a:rPr>
              <a:t>MEANING AND SCOPE OF SUPPLY</a:t>
            </a:r>
            <a:br>
              <a:rPr lang="en-IN" sz="2600" b="1" dirty="0" smtClean="0">
                <a:ea typeface="Verdana" pitchFamily="34" charset="0"/>
                <a:cs typeface="Calibri" pitchFamily="34" charset="0"/>
              </a:rPr>
            </a:br>
            <a:endParaRPr lang="en-IN" sz="2000" b="1" dirty="0">
              <a:ea typeface="Verdana" pitchFamily="34" charset="0"/>
              <a:cs typeface="Calibri" pitchFamily="34" charset="0"/>
            </a:endParaRPr>
          </a:p>
        </p:txBody>
      </p:sp>
      <p:sp>
        <p:nvSpPr>
          <p:cNvPr id="3" name="Content Placeholder 2"/>
          <p:cNvSpPr>
            <a:spLocks noGrp="1"/>
          </p:cNvSpPr>
          <p:nvPr>
            <p:ph idx="1"/>
          </p:nvPr>
        </p:nvSpPr>
        <p:spPr>
          <a:xfrm>
            <a:off x="571472" y="1214422"/>
            <a:ext cx="7572428" cy="5429288"/>
          </a:xfrm>
        </p:spPr>
        <p:txBody>
          <a:bodyPr>
            <a:normAutofit fontScale="92500" lnSpcReduction="10000"/>
          </a:bodyPr>
          <a:lstStyle/>
          <a:p>
            <a:pPr algn="just">
              <a:lnSpc>
                <a:spcPct val="150000"/>
              </a:lnSpc>
            </a:pPr>
            <a:r>
              <a:rPr lang="en-IN" sz="2000" dirty="0" smtClean="0">
                <a:latin typeface="Calibri" pitchFamily="34" charset="0"/>
                <a:ea typeface="Verdana" pitchFamily="34" charset="0"/>
                <a:cs typeface="Calibri" pitchFamily="34" charset="0"/>
              </a:rPr>
              <a:t>Under GST regime, tax is payable on the supply of goods and/or services.</a:t>
            </a:r>
          </a:p>
          <a:p>
            <a:pPr algn="just">
              <a:lnSpc>
                <a:spcPct val="150000"/>
              </a:lnSpc>
            </a:pPr>
            <a:r>
              <a:rPr lang="en-IN" sz="2000" dirty="0" smtClean="0">
                <a:latin typeface="Calibri" pitchFamily="34" charset="0"/>
                <a:ea typeface="Verdana" pitchFamily="34" charset="0"/>
                <a:cs typeface="Calibri" pitchFamily="34" charset="0"/>
              </a:rPr>
              <a:t>Supply includes</a:t>
            </a:r>
          </a:p>
          <a:p>
            <a:pPr marL="342900" lvl="1" indent="-342900" algn="just">
              <a:lnSpc>
                <a:spcPct val="150000"/>
              </a:lnSpc>
              <a:buSzPct val="95000"/>
              <a:buFont typeface="Wingdings" pitchFamily="2" charset="2"/>
              <a:buChar char="Ø"/>
            </a:pPr>
            <a:r>
              <a:rPr lang="en-US" sz="2000" dirty="0" smtClean="0">
                <a:latin typeface="Calibri" pitchFamily="34" charset="0"/>
                <a:ea typeface="Verdana" pitchFamily="34" charset="0"/>
                <a:cs typeface="Calibri" pitchFamily="34" charset="0"/>
              </a:rPr>
              <a:t>All forms of supply  made or agreed to be made for a consideration in the course or furtherance of business.</a:t>
            </a:r>
          </a:p>
          <a:p>
            <a:pPr marL="342900" lvl="1" indent="-342900" algn="just">
              <a:lnSpc>
                <a:spcPct val="150000"/>
              </a:lnSpc>
              <a:buSzPct val="95000"/>
              <a:buFont typeface="Wingdings" pitchFamily="2" charset="2"/>
              <a:buChar char="Ø"/>
            </a:pPr>
            <a:r>
              <a:rPr lang="en-US" sz="2000" dirty="0" smtClean="0">
                <a:latin typeface="Calibri" pitchFamily="34" charset="0"/>
                <a:ea typeface="Verdana" pitchFamily="34" charset="0"/>
                <a:cs typeface="Calibri" pitchFamily="34" charset="0"/>
              </a:rPr>
              <a:t>Specified supplies made or agreed to be made without a consideration</a:t>
            </a:r>
            <a:r>
              <a:rPr lang="en-US" sz="2300" dirty="0" smtClean="0">
                <a:latin typeface="Calibri" pitchFamily="34" charset="0"/>
                <a:ea typeface="Verdana" pitchFamily="34" charset="0"/>
                <a:cs typeface="Calibri" pitchFamily="34" charset="0"/>
              </a:rPr>
              <a:t>. </a:t>
            </a:r>
          </a:p>
          <a:p>
            <a:pPr marL="342900" lvl="1" indent="-342900" algn="just">
              <a:lnSpc>
                <a:spcPct val="150000"/>
              </a:lnSpc>
              <a:buSzPct val="95000"/>
              <a:buFont typeface="Wingdings" pitchFamily="2" charset="2"/>
              <a:buChar char="Ø"/>
            </a:pPr>
            <a:r>
              <a:rPr lang="en-US" sz="2000" dirty="0" smtClean="0">
                <a:latin typeface="Calibri" pitchFamily="34" charset="0"/>
                <a:ea typeface="Verdana" pitchFamily="34" charset="0"/>
                <a:cs typeface="Calibri" pitchFamily="34" charset="0"/>
              </a:rPr>
              <a:t>Importation of service, whether or not for a consideration and whether or not in the course or furtherance of business.</a:t>
            </a:r>
          </a:p>
          <a:p>
            <a:pPr marL="342900" lvl="1" indent="-342900" algn="just">
              <a:lnSpc>
                <a:spcPct val="150000"/>
              </a:lnSpc>
              <a:buSzPct val="95000"/>
              <a:buFont typeface="Arial" pitchFamily="34" charset="0"/>
              <a:buChar char="•"/>
            </a:pPr>
            <a:r>
              <a:rPr lang="en-US" sz="2000" dirty="0" smtClean="0">
                <a:latin typeface="Calibri" pitchFamily="34" charset="0"/>
                <a:ea typeface="Verdana" pitchFamily="34" charset="0"/>
                <a:cs typeface="Calibri" pitchFamily="34" charset="0"/>
              </a:rPr>
              <a:t>Transaction between a principal and agent shall be deemed to be a supply.</a:t>
            </a:r>
          </a:p>
          <a:p>
            <a:pPr marL="342900" lvl="1" indent="-342900" algn="just">
              <a:lnSpc>
                <a:spcPct val="150000"/>
              </a:lnSpc>
              <a:buSzPct val="95000"/>
              <a:buFont typeface="Arial" pitchFamily="34" charset="0"/>
              <a:buChar char="•"/>
            </a:pPr>
            <a:r>
              <a:rPr lang="en-US" sz="2000" dirty="0" smtClean="0">
                <a:latin typeface="Calibri" pitchFamily="34" charset="0"/>
                <a:ea typeface="Verdana" pitchFamily="34" charset="0"/>
                <a:cs typeface="Calibri" pitchFamily="34" charset="0"/>
              </a:rPr>
              <a:t>Supply of any branded service by an aggregator under a brand name shall be deemed to be a supply.</a:t>
            </a:r>
          </a:p>
          <a:p>
            <a:pPr marL="342900" lvl="1" indent="-342900" algn="just">
              <a:lnSpc>
                <a:spcPct val="150000"/>
              </a:lnSpc>
              <a:buSzPct val="95000"/>
              <a:buFont typeface="Arial" pitchFamily="34" charset="0"/>
              <a:buChar char="•"/>
            </a:pPr>
            <a:endParaRPr lang="en-US" sz="2000" dirty="0" smtClean="0">
              <a:latin typeface="Calibri" pitchFamily="34" charset="0"/>
              <a:ea typeface="Verdana" pitchFamily="34" charset="0"/>
              <a:cs typeface="Calibri" pitchFamily="34" charset="0"/>
            </a:endParaRPr>
          </a:p>
          <a:p>
            <a:endParaRPr lang="en-IN"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31</a:t>
            </a:fld>
            <a:endParaRPr lang="en-US"/>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229600" cy="685800"/>
          </a:xfrm>
        </p:spPr>
        <p:txBody>
          <a:bodyPr>
            <a:noAutofit/>
          </a:bodyPr>
          <a:lstStyle/>
          <a:p>
            <a:r>
              <a:rPr lang="en-US" sz="2600" b="1" dirty="0" smtClean="0">
                <a:ea typeface="Verdana" pitchFamily="34" charset="0"/>
                <a:cs typeface="Calibri" pitchFamily="34" charset="0"/>
              </a:rPr>
              <a:t/>
            </a:r>
            <a:br>
              <a:rPr lang="en-US" sz="2600" b="1" dirty="0" smtClean="0">
                <a:ea typeface="Verdana" pitchFamily="34" charset="0"/>
                <a:cs typeface="Calibri" pitchFamily="34" charset="0"/>
              </a:rPr>
            </a:br>
            <a:r>
              <a:rPr lang="en-US" sz="2600" b="1" dirty="0" smtClean="0">
                <a:ea typeface="Verdana" pitchFamily="34" charset="0"/>
                <a:cs typeface="Calibri" pitchFamily="34" charset="0"/>
              </a:rPr>
              <a:t>TAXABLE PERSON</a:t>
            </a:r>
            <a:br>
              <a:rPr lang="en-US" sz="2600" b="1" dirty="0" smtClean="0">
                <a:ea typeface="Verdana" pitchFamily="34" charset="0"/>
                <a:cs typeface="Calibri" pitchFamily="34" charset="0"/>
              </a:rPr>
            </a:br>
            <a:r>
              <a:rPr lang="en-US" sz="2600" b="1" dirty="0" smtClean="0">
                <a:ea typeface="Verdana" pitchFamily="34" charset="0"/>
                <a:cs typeface="Calibri" pitchFamily="34" charset="0"/>
              </a:rPr>
              <a:t>                                                            </a:t>
            </a:r>
            <a:r>
              <a:rPr lang="en-US" sz="2400" b="1" dirty="0" smtClean="0">
                <a:ea typeface="Verdana" pitchFamily="34" charset="0"/>
                <a:cs typeface="Calibri" pitchFamily="34" charset="0"/>
              </a:rPr>
              <a:t> </a:t>
            </a:r>
            <a:r>
              <a:rPr lang="en-US" sz="2000" b="1" dirty="0" smtClean="0">
                <a:ea typeface="Verdana" pitchFamily="34" charset="0"/>
                <a:cs typeface="Calibri" pitchFamily="34" charset="0"/>
              </a:rPr>
              <a:t/>
            </a:r>
            <a:br>
              <a:rPr lang="en-US" sz="2000" b="1" dirty="0" smtClean="0">
                <a:ea typeface="Verdana" pitchFamily="34" charset="0"/>
                <a:cs typeface="Calibri" pitchFamily="34" charset="0"/>
              </a:rPr>
            </a:br>
            <a:endParaRPr lang="en-IN" sz="2000" b="1" dirty="0">
              <a:ea typeface="Verdana" pitchFamily="34" charset="0"/>
              <a:cs typeface="Calibri" pitchFamily="34" charset="0"/>
            </a:endParaRPr>
          </a:p>
        </p:txBody>
      </p:sp>
      <p:sp>
        <p:nvSpPr>
          <p:cNvPr id="3" name="Content Placeholder 2"/>
          <p:cNvSpPr>
            <a:spLocks noGrp="1"/>
          </p:cNvSpPr>
          <p:nvPr>
            <p:ph idx="1"/>
          </p:nvPr>
        </p:nvSpPr>
        <p:spPr>
          <a:xfrm>
            <a:off x="228600" y="1371600"/>
            <a:ext cx="7915300" cy="5405478"/>
          </a:xfrm>
        </p:spPr>
        <p:txBody>
          <a:bodyPr>
            <a:normAutofit fontScale="92500" lnSpcReduction="20000"/>
          </a:bodyPr>
          <a:lstStyle/>
          <a:p>
            <a:pPr marL="742050" lvl="1" indent="-342000" algn="just">
              <a:lnSpc>
                <a:spcPct val="150000"/>
              </a:lnSpc>
              <a:spcBef>
                <a:spcPts val="480"/>
              </a:spcBef>
              <a:buSzPct val="95000"/>
              <a:buFont typeface="Arial" pitchFamily="34" charset="0"/>
              <a:buChar char="•"/>
            </a:pPr>
            <a:r>
              <a:rPr lang="en-US" sz="2000" dirty="0" smtClean="0">
                <a:latin typeface="Calibri" pitchFamily="34" charset="0"/>
                <a:ea typeface="Verdana" pitchFamily="34" charset="0"/>
                <a:cs typeface="Calibri" pitchFamily="34" charset="0"/>
              </a:rPr>
              <a:t>Means a person who is registered or required to be registered under Schedule III.</a:t>
            </a:r>
          </a:p>
          <a:p>
            <a:pPr marL="742050" lvl="1" indent="-342000" algn="just">
              <a:lnSpc>
                <a:spcPct val="150000"/>
              </a:lnSpc>
              <a:spcBef>
                <a:spcPts val="480"/>
              </a:spcBef>
              <a:buSzPct val="95000"/>
              <a:buFont typeface="Arial" pitchFamily="34" charset="0"/>
              <a:buChar char="•"/>
            </a:pPr>
            <a:r>
              <a:rPr lang="en-US" sz="2000" dirty="0" smtClean="0">
                <a:latin typeface="Calibri" pitchFamily="34" charset="0"/>
                <a:ea typeface="Verdana" pitchFamily="34" charset="0"/>
                <a:cs typeface="Calibri" pitchFamily="34" charset="0"/>
              </a:rPr>
              <a:t>Liability to pay tax arises only when the taxable person crosses the exemption threshold i.e. [Rs. 20 </a:t>
            </a:r>
            <a:r>
              <a:rPr lang="en-US" sz="2000" dirty="0" err="1" smtClean="0">
                <a:latin typeface="Calibri" pitchFamily="34" charset="0"/>
                <a:ea typeface="Verdana" pitchFamily="34" charset="0"/>
                <a:cs typeface="Calibri" pitchFamily="34" charset="0"/>
              </a:rPr>
              <a:t>lakhs</a:t>
            </a:r>
            <a:r>
              <a:rPr lang="en-US" sz="2000" dirty="0" smtClean="0">
                <a:latin typeface="Calibri" pitchFamily="34" charset="0"/>
                <a:ea typeface="Verdana" pitchFamily="34" charset="0"/>
                <a:cs typeface="Calibri" pitchFamily="34" charset="0"/>
              </a:rPr>
              <a:t>.] </a:t>
            </a:r>
          </a:p>
          <a:p>
            <a:pPr marL="742050" lvl="1" indent="-342000" algn="just">
              <a:lnSpc>
                <a:spcPct val="150000"/>
              </a:lnSpc>
              <a:spcBef>
                <a:spcPts val="480"/>
              </a:spcBef>
              <a:buSzPct val="95000"/>
              <a:buFont typeface="Arial" pitchFamily="34" charset="0"/>
              <a:buChar char="•"/>
            </a:pPr>
            <a:r>
              <a:rPr lang="en-US" sz="2000" dirty="0" smtClean="0">
                <a:latin typeface="Calibri" pitchFamily="34" charset="0"/>
                <a:ea typeface="Verdana" pitchFamily="34" charset="0"/>
                <a:cs typeface="Calibri" pitchFamily="34" charset="0"/>
              </a:rPr>
              <a:t>The Central /  State Government and local authorities are regarded as taxable person.</a:t>
            </a:r>
          </a:p>
          <a:p>
            <a:pPr marL="742050" lvl="1" indent="-342000" algn="just">
              <a:lnSpc>
                <a:spcPct val="150000"/>
              </a:lnSpc>
              <a:spcBef>
                <a:spcPts val="480"/>
              </a:spcBef>
              <a:buSzPct val="95000"/>
              <a:buFont typeface="Arial" pitchFamily="34" charset="0"/>
              <a:buChar char="•"/>
            </a:pPr>
            <a:r>
              <a:rPr lang="en-US" sz="2000" dirty="0" smtClean="0">
                <a:latin typeface="Calibri" pitchFamily="34" charset="0"/>
                <a:ea typeface="Verdana" pitchFamily="34" charset="0"/>
                <a:cs typeface="Calibri" pitchFamily="34" charset="0"/>
              </a:rPr>
              <a:t>Persons who are not regarded as taxable persons under GST:</a:t>
            </a:r>
          </a:p>
          <a:p>
            <a:pPr marL="1142100" lvl="2" indent="-342000" algn="just">
              <a:lnSpc>
                <a:spcPct val="150000"/>
              </a:lnSpc>
              <a:spcBef>
                <a:spcPts val="480"/>
              </a:spcBef>
              <a:buSzPct val="95000"/>
              <a:buFont typeface="Wingdings" pitchFamily="2" charset="2"/>
              <a:buChar char="Ø"/>
            </a:pPr>
            <a:r>
              <a:rPr lang="en-US" sz="1900" dirty="0" smtClean="0">
                <a:latin typeface="Calibri" pitchFamily="34" charset="0"/>
                <a:ea typeface="Verdana" pitchFamily="34" charset="0"/>
                <a:cs typeface="Calibri" pitchFamily="34" charset="0"/>
              </a:rPr>
              <a:t>an agriculturist </a:t>
            </a:r>
          </a:p>
          <a:p>
            <a:pPr marL="1142100" lvl="2" indent="-342000" algn="just">
              <a:lnSpc>
                <a:spcPct val="150000"/>
              </a:lnSpc>
              <a:spcBef>
                <a:spcPts val="480"/>
              </a:spcBef>
              <a:buSzPct val="95000"/>
              <a:buFont typeface="Wingdings" pitchFamily="2" charset="2"/>
              <a:buChar char="Ø"/>
            </a:pPr>
            <a:r>
              <a:rPr lang="en-US" sz="1900" dirty="0" smtClean="0">
                <a:latin typeface="Calibri" pitchFamily="34" charset="0"/>
                <a:ea typeface="Verdana" pitchFamily="34" charset="0"/>
                <a:cs typeface="Calibri" pitchFamily="34" charset="0"/>
              </a:rPr>
              <a:t>an employee providing services to his employer </a:t>
            </a:r>
          </a:p>
          <a:p>
            <a:pPr marL="1142100" lvl="2" indent="-342000" algn="just">
              <a:lnSpc>
                <a:spcPct val="150000"/>
              </a:lnSpc>
              <a:spcBef>
                <a:spcPts val="480"/>
              </a:spcBef>
              <a:buSzPct val="95000"/>
              <a:buFont typeface="Wingdings" pitchFamily="2" charset="2"/>
              <a:buChar char="Ø"/>
            </a:pPr>
            <a:r>
              <a:rPr lang="en-US" sz="1900" dirty="0" smtClean="0">
                <a:latin typeface="Calibri" pitchFamily="34" charset="0"/>
                <a:ea typeface="Verdana" pitchFamily="34" charset="0"/>
                <a:cs typeface="Calibri" pitchFamily="34" charset="0"/>
              </a:rPr>
              <a:t>person dealing with goods and/or services that are not liable to tax under the Act</a:t>
            </a:r>
          </a:p>
          <a:p>
            <a:pPr marL="1142100" lvl="2" indent="-342000" algn="just">
              <a:lnSpc>
                <a:spcPct val="150000"/>
              </a:lnSpc>
              <a:spcBef>
                <a:spcPts val="480"/>
              </a:spcBef>
              <a:buSzPct val="95000"/>
              <a:buFont typeface="Wingdings" pitchFamily="2" charset="2"/>
              <a:buChar char="Ø"/>
            </a:pPr>
            <a:r>
              <a:rPr lang="en-US" sz="1900" dirty="0" smtClean="0">
                <a:latin typeface="Calibri" pitchFamily="34" charset="0"/>
                <a:ea typeface="Verdana" pitchFamily="34" charset="0"/>
                <a:cs typeface="Calibri" pitchFamily="34" charset="0"/>
              </a:rPr>
              <a:t>person receiving services of value not exceeding </a:t>
            </a:r>
            <a:r>
              <a:rPr lang="en-US" sz="1900" dirty="0" err="1" smtClean="0">
                <a:latin typeface="Calibri" pitchFamily="34" charset="0"/>
                <a:ea typeface="Verdana" pitchFamily="34" charset="0"/>
                <a:cs typeface="Calibri" pitchFamily="34" charset="0"/>
              </a:rPr>
              <a:t>Rs</a:t>
            </a:r>
            <a:r>
              <a:rPr lang="en-US" sz="1900" dirty="0" smtClean="0">
                <a:latin typeface="Calibri" pitchFamily="34" charset="0"/>
                <a:ea typeface="Verdana" pitchFamily="34" charset="0"/>
                <a:cs typeface="Calibri" pitchFamily="34" charset="0"/>
              </a:rPr>
              <a:t>…. in a year  for personal use</a:t>
            </a:r>
          </a:p>
          <a:p>
            <a:pPr marL="742050" lvl="1" indent="-342000">
              <a:lnSpc>
                <a:spcPct val="150000"/>
              </a:lnSpc>
              <a:spcBef>
                <a:spcPts val="480"/>
              </a:spcBef>
              <a:buSzPct val="95000"/>
              <a:buFont typeface="Arial" pitchFamily="34" charset="0"/>
              <a:buChar char="•"/>
            </a:pPr>
            <a:endParaRPr lang="en-US" sz="2000" dirty="0" smtClean="0">
              <a:latin typeface="Calibri" pitchFamily="34" charset="0"/>
              <a:ea typeface="Verdana" pitchFamily="34" charset="0"/>
              <a:cs typeface="Calibri" pitchFamily="34" charset="0"/>
            </a:endParaRPr>
          </a:p>
          <a:p>
            <a:pPr marL="342000" indent="-342000">
              <a:lnSpc>
                <a:spcPct val="140000"/>
              </a:lnSpc>
              <a:spcBef>
                <a:spcPts val="480"/>
              </a:spcBef>
              <a:buSzPct val="170000"/>
            </a:pPr>
            <a:endParaRPr lang="en-US" sz="2000" dirty="0" smtClean="0">
              <a:latin typeface="Calibri" pitchFamily="34" charset="0"/>
              <a:ea typeface="Verdana" pitchFamily="34" charset="0"/>
              <a:cs typeface="Calibri" pitchFamily="34" charset="0"/>
            </a:endParaRPr>
          </a:p>
          <a:p>
            <a:pPr lvl="1">
              <a:buSzPct val="95000"/>
              <a:buFont typeface="Arial" pitchFamily="34" charset="0"/>
              <a:buChar char="•"/>
            </a:pPr>
            <a:endParaRPr lang="en-IN" sz="1400" dirty="0">
              <a:latin typeface="Calibri" pitchFamily="34" charset="0"/>
              <a:ea typeface="Verdana" pitchFamily="34" charset="0"/>
              <a:cs typeface="Calibri"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32</a:t>
            </a:fld>
            <a:endParaRPr lang="en-US"/>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09" y="0"/>
            <a:ext cx="8229600" cy="1066800"/>
          </a:xfrm>
        </p:spPr>
        <p:txBody>
          <a:bodyPr>
            <a:normAutofit/>
          </a:bodyPr>
          <a:lstStyle/>
          <a:p>
            <a:r>
              <a:rPr lang="en-IN" sz="2400" b="1" dirty="0" smtClean="0">
                <a:ea typeface="Verdana" pitchFamily="34" charset="0"/>
                <a:cs typeface="Calibri" pitchFamily="34" charset="0"/>
              </a:rPr>
              <a:t>THRESHOLD EXEMPTION</a:t>
            </a:r>
            <a:br>
              <a:rPr lang="en-IN" sz="2400" b="1" dirty="0" smtClean="0">
                <a:ea typeface="Verdana" pitchFamily="34" charset="0"/>
                <a:cs typeface="Calibri" pitchFamily="34" charset="0"/>
              </a:rPr>
            </a:br>
            <a:endParaRPr lang="en-IN" sz="1800" b="1" dirty="0">
              <a:ea typeface="Verdana" pitchFamily="34" charset="0"/>
              <a:cs typeface="Calibri" pitchFamily="34" charset="0"/>
            </a:endParaRPr>
          </a:p>
        </p:txBody>
      </p:sp>
      <p:sp>
        <p:nvSpPr>
          <p:cNvPr id="3" name="Content Placeholder 2"/>
          <p:cNvSpPr>
            <a:spLocks noGrp="1"/>
          </p:cNvSpPr>
          <p:nvPr>
            <p:ph idx="1"/>
          </p:nvPr>
        </p:nvSpPr>
        <p:spPr>
          <a:xfrm>
            <a:off x="428596" y="1295400"/>
            <a:ext cx="7643866" cy="4919682"/>
          </a:xfrm>
        </p:spPr>
        <p:txBody>
          <a:bodyPr>
            <a:normAutofit fontScale="92500"/>
          </a:bodyPr>
          <a:lstStyle/>
          <a:p>
            <a:pPr algn="just"/>
            <a:r>
              <a:rPr lang="en-IN" sz="2200" dirty="0" smtClean="0"/>
              <a:t>Taxpayers with an aggregate turnover up to [Rs. 20 </a:t>
            </a:r>
            <a:r>
              <a:rPr lang="en-IN" sz="2200" dirty="0" err="1" smtClean="0"/>
              <a:t>lakhs</a:t>
            </a:r>
            <a:r>
              <a:rPr lang="en-IN" sz="2200" dirty="0" smtClean="0"/>
              <a:t>] in a FY shall be exempt from tax.</a:t>
            </a:r>
          </a:p>
          <a:p>
            <a:pPr lvl="1" algn="just"/>
            <a:endParaRPr lang="en-IN" sz="1800" dirty="0" smtClean="0"/>
          </a:p>
          <a:p>
            <a:pPr algn="just"/>
            <a:r>
              <a:rPr lang="en-IN" sz="2200" dirty="0" smtClean="0"/>
              <a:t>Aggregate turnover shall be computed on all India basis.</a:t>
            </a:r>
          </a:p>
          <a:p>
            <a:pPr algn="just"/>
            <a:endParaRPr lang="en-IN" sz="2200" dirty="0" smtClean="0"/>
          </a:p>
          <a:p>
            <a:pPr algn="just"/>
            <a:r>
              <a:rPr lang="en-IN" sz="2200" dirty="0" smtClean="0"/>
              <a:t>For NE States and Sikkim, the exemption threshold shall be [Rs. 10 </a:t>
            </a:r>
            <a:r>
              <a:rPr lang="en-IN" sz="2200" dirty="0" err="1" smtClean="0"/>
              <a:t>lakhs</a:t>
            </a:r>
            <a:r>
              <a:rPr lang="en-IN" sz="2200" dirty="0" smtClean="0"/>
              <a:t>].</a:t>
            </a:r>
          </a:p>
          <a:p>
            <a:pPr algn="just">
              <a:buNone/>
            </a:pPr>
            <a:endParaRPr lang="en-IN" sz="2200" dirty="0" smtClean="0"/>
          </a:p>
          <a:p>
            <a:pPr lvl="0" algn="just"/>
            <a:r>
              <a:rPr lang="en-IN" sz="2200" dirty="0" smtClean="0"/>
              <a:t>All taxpayers eligible for threshold exemption will have the option of paying tax with input tax credit (ITC) benefits. </a:t>
            </a:r>
          </a:p>
          <a:p>
            <a:pPr lvl="0" algn="just"/>
            <a:endParaRPr lang="en-IN" sz="2200" dirty="0" smtClean="0"/>
          </a:p>
          <a:p>
            <a:pPr lvl="0" algn="just"/>
            <a:r>
              <a:rPr lang="en-IN" sz="2200" dirty="0" smtClean="0"/>
              <a:t>Tax payers making inter-State supplies or paying tax on reverse charge basis shall not be eligible for threshold exemption. </a:t>
            </a:r>
          </a:p>
          <a:p>
            <a:pPr algn="just"/>
            <a:endParaRPr lang="en-IN"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33</a:t>
            </a:fld>
            <a:endParaRPr lang="en-US"/>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229600" cy="868362"/>
          </a:xfrm>
        </p:spPr>
        <p:txBody>
          <a:bodyPr>
            <a:normAutofit/>
          </a:bodyPr>
          <a:lstStyle/>
          <a:p>
            <a:r>
              <a:rPr lang="en-IN" sz="2400" b="1" dirty="0" smtClean="0">
                <a:ea typeface="Verdana" pitchFamily="34" charset="0"/>
                <a:cs typeface="Calibri" pitchFamily="34" charset="0"/>
              </a:rPr>
              <a:t>COMPOSITION SCHEME</a:t>
            </a:r>
            <a:br>
              <a:rPr lang="en-IN" sz="2400" b="1" dirty="0" smtClean="0">
                <a:ea typeface="Verdana" pitchFamily="34" charset="0"/>
                <a:cs typeface="Calibri" pitchFamily="34" charset="0"/>
              </a:rPr>
            </a:br>
            <a:endParaRPr lang="en-IN" sz="2000" dirty="0">
              <a:ea typeface="Verdana" pitchFamily="34" charset="0"/>
              <a:cs typeface="Calibri" pitchFamily="34" charset="0"/>
            </a:endParaRPr>
          </a:p>
        </p:txBody>
      </p:sp>
      <p:sp>
        <p:nvSpPr>
          <p:cNvPr id="3" name="Content Placeholder 2"/>
          <p:cNvSpPr>
            <a:spLocks noGrp="1"/>
          </p:cNvSpPr>
          <p:nvPr>
            <p:ph idx="1"/>
          </p:nvPr>
        </p:nvSpPr>
        <p:spPr>
          <a:xfrm>
            <a:off x="428596" y="1285860"/>
            <a:ext cx="7715304" cy="5214974"/>
          </a:xfrm>
        </p:spPr>
        <p:txBody>
          <a:bodyPr>
            <a:normAutofit fontScale="92500" lnSpcReduction="10000"/>
          </a:bodyPr>
          <a:lstStyle/>
          <a:p>
            <a:pPr lvl="0" algn="just">
              <a:spcBef>
                <a:spcPts val="0"/>
              </a:spcBef>
            </a:pPr>
            <a:r>
              <a:rPr lang="en-IN" sz="2200" dirty="0" smtClean="0"/>
              <a:t>Small taxpayers with an aggregate turnover up to [Rs.1.5 </a:t>
            </a:r>
            <a:r>
              <a:rPr lang="en-IN" sz="2200" dirty="0" err="1" smtClean="0"/>
              <a:t>Crore</a:t>
            </a:r>
            <a:r>
              <a:rPr lang="en-IN" sz="2200" dirty="0" smtClean="0"/>
              <a:t>] in a FY shall be eligible for composition levy. </a:t>
            </a:r>
          </a:p>
          <a:p>
            <a:pPr lvl="0" algn="just">
              <a:spcBef>
                <a:spcPts val="0"/>
              </a:spcBef>
            </a:pPr>
            <a:endParaRPr lang="en-IN" sz="2000" dirty="0" smtClean="0"/>
          </a:p>
          <a:p>
            <a:pPr lvl="0" algn="just">
              <a:spcBef>
                <a:spcPts val="0"/>
              </a:spcBef>
            </a:pPr>
            <a:r>
              <a:rPr lang="en-IN" sz="2200" dirty="0" smtClean="0"/>
              <a:t>Under the scheme, a taxpayer shall pay tax as a percentage of his turnover during the year without the benefit of ITC. </a:t>
            </a:r>
          </a:p>
          <a:p>
            <a:pPr lvl="0" algn="just">
              <a:spcBef>
                <a:spcPts val="0"/>
              </a:spcBef>
            </a:pPr>
            <a:endParaRPr lang="en-IN" sz="2200" dirty="0" smtClean="0"/>
          </a:p>
          <a:p>
            <a:pPr lvl="0" algn="just">
              <a:spcBef>
                <a:spcPts val="0"/>
              </a:spcBef>
            </a:pPr>
            <a:r>
              <a:rPr lang="en-IN" sz="2200" dirty="0" smtClean="0"/>
              <a:t>The floor rate of tax for CGST and SGST shall not be less than [1% and the peak rate of CGST AND SGST shall not exceed 20 % each]. </a:t>
            </a:r>
          </a:p>
          <a:p>
            <a:pPr lvl="0" algn="just">
              <a:spcBef>
                <a:spcPts val="0"/>
              </a:spcBef>
            </a:pPr>
            <a:endParaRPr lang="en-IN" sz="2200" dirty="0" smtClean="0"/>
          </a:p>
          <a:p>
            <a:pPr lvl="0" algn="just">
              <a:spcBef>
                <a:spcPts val="0"/>
              </a:spcBef>
            </a:pPr>
            <a:r>
              <a:rPr lang="en-IN" sz="2200" dirty="0" smtClean="0"/>
              <a:t>A tax payer opting for composition levy shall not collect any tax from his customers. </a:t>
            </a:r>
          </a:p>
          <a:p>
            <a:pPr lvl="0" algn="just">
              <a:spcBef>
                <a:spcPts val="0"/>
              </a:spcBef>
            </a:pPr>
            <a:endParaRPr lang="en-IN" sz="2200" dirty="0" smtClean="0"/>
          </a:p>
          <a:p>
            <a:pPr algn="just">
              <a:spcBef>
                <a:spcPts val="0"/>
              </a:spcBef>
            </a:pPr>
            <a:r>
              <a:rPr lang="en-IN" sz="2200" dirty="0" smtClean="0"/>
              <a:t>Eligible taxpayers shall have the option of paying tax with ITC benefits. </a:t>
            </a:r>
          </a:p>
          <a:p>
            <a:pPr algn="just">
              <a:spcBef>
                <a:spcPts val="0"/>
              </a:spcBef>
            </a:pPr>
            <a:endParaRPr lang="en-IN" sz="2200" dirty="0" smtClean="0"/>
          </a:p>
          <a:p>
            <a:pPr algn="just">
              <a:spcBef>
                <a:spcPts val="0"/>
              </a:spcBef>
            </a:pPr>
            <a:r>
              <a:rPr lang="en-IN" sz="2200" dirty="0" smtClean="0"/>
              <a:t>Tax payers making inter-State supplies or paying tax on reverse charge basis shall not be eligible for composition scheme. </a:t>
            </a:r>
          </a:p>
          <a:p>
            <a:endParaRPr lang="en-IN"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34</a:t>
            </a:fld>
            <a:endParaRPr lang="en-US"/>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normAutofit/>
          </a:bodyPr>
          <a:lstStyle/>
          <a:p>
            <a:r>
              <a:rPr lang="en-IN" sz="2400" b="1" dirty="0" smtClean="0">
                <a:ea typeface="Verdana" pitchFamily="34" charset="0"/>
                <a:cs typeface="Calibri" pitchFamily="34" charset="0"/>
              </a:rPr>
              <a:t>EXEMPTION</a:t>
            </a:r>
            <a:br>
              <a:rPr lang="en-IN" sz="2400" b="1" dirty="0" smtClean="0">
                <a:ea typeface="Verdana" pitchFamily="34" charset="0"/>
                <a:cs typeface="Calibri" pitchFamily="34" charset="0"/>
              </a:rPr>
            </a:br>
            <a:endParaRPr lang="en-IN" sz="1800" b="1" dirty="0">
              <a:ea typeface="Verdana" pitchFamily="34" charset="0"/>
              <a:cs typeface="Calibri" pitchFamily="34" charset="0"/>
            </a:endParaRPr>
          </a:p>
        </p:txBody>
      </p:sp>
      <p:sp>
        <p:nvSpPr>
          <p:cNvPr id="3" name="Content Placeholder 2"/>
          <p:cNvSpPr>
            <a:spLocks noGrp="1"/>
          </p:cNvSpPr>
          <p:nvPr>
            <p:ph idx="1"/>
          </p:nvPr>
        </p:nvSpPr>
        <p:spPr>
          <a:xfrm>
            <a:off x="457200" y="1295400"/>
            <a:ext cx="7686700" cy="5257800"/>
          </a:xfrm>
        </p:spPr>
        <p:txBody>
          <a:bodyPr>
            <a:normAutofit fontScale="85000" lnSpcReduction="20000"/>
          </a:bodyPr>
          <a:lstStyle/>
          <a:p>
            <a:pPr algn="just"/>
            <a:r>
              <a:rPr lang="en-IN" sz="2400" dirty="0" smtClean="0"/>
              <a:t>On the recommendation of the Council, the Central/State Govt. may, by notification, exempt specified goods and/or services from payment of CGST/SGST.</a:t>
            </a:r>
          </a:p>
          <a:p>
            <a:pPr algn="just"/>
            <a:endParaRPr lang="en-IN" sz="2400" dirty="0" smtClean="0"/>
          </a:p>
          <a:p>
            <a:pPr algn="just"/>
            <a:r>
              <a:rPr lang="en-IN" sz="2400" dirty="0" smtClean="0"/>
              <a:t>Exemptions are of two types: General and </a:t>
            </a:r>
            <a:r>
              <a:rPr lang="en-IN" sz="2400" dirty="0" err="1" smtClean="0"/>
              <a:t>Adhoc</a:t>
            </a:r>
            <a:r>
              <a:rPr lang="en-IN" sz="2400" dirty="0" smtClean="0"/>
              <a:t>.</a:t>
            </a:r>
          </a:p>
          <a:p>
            <a:pPr algn="just"/>
            <a:endParaRPr lang="en-IN" sz="2400" dirty="0" smtClean="0"/>
          </a:p>
          <a:p>
            <a:pPr algn="just"/>
            <a:r>
              <a:rPr lang="en-IN" sz="2400" dirty="0" smtClean="0"/>
              <a:t>General exemptions are universal in nature and are issued in public interest.</a:t>
            </a:r>
          </a:p>
          <a:p>
            <a:pPr algn="just"/>
            <a:endParaRPr lang="en-IN" sz="2400" dirty="0" smtClean="0"/>
          </a:p>
          <a:p>
            <a:pPr algn="just"/>
            <a:r>
              <a:rPr lang="en-IN" sz="2400" dirty="0" err="1" smtClean="0"/>
              <a:t>Adhoc</a:t>
            </a:r>
            <a:r>
              <a:rPr lang="en-IN" sz="2400" dirty="0" smtClean="0"/>
              <a:t> exemptions are issued in public interest to deal with circumstances of an exceptional nature.</a:t>
            </a:r>
          </a:p>
          <a:p>
            <a:pPr algn="just"/>
            <a:endParaRPr lang="en-IN" sz="2400" dirty="0" smtClean="0"/>
          </a:p>
          <a:p>
            <a:pPr algn="just"/>
            <a:r>
              <a:rPr lang="en-IN" sz="2400" dirty="0" smtClean="0"/>
              <a:t>An explanation can be inserted in the notification within one year of its issue, clarifying the intent and scope.</a:t>
            </a:r>
          </a:p>
          <a:p>
            <a:pPr algn="just"/>
            <a:endParaRPr lang="en-IN" sz="2400" dirty="0" smtClean="0"/>
          </a:p>
          <a:p>
            <a:pPr algn="just"/>
            <a:r>
              <a:rPr lang="en-IN" sz="2400" dirty="0" smtClean="0"/>
              <a:t>Notification shall be published in the official gazette and made available on the official website.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35</a:t>
            </a:fld>
            <a:endParaRPr lang="en-US"/>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619148"/>
          </a:xfrm>
        </p:spPr>
        <p:txBody>
          <a:bodyPr>
            <a:noAutofit/>
          </a:bodyPr>
          <a:lstStyle/>
          <a:p>
            <a:r>
              <a:rPr lang="en-US" sz="2400" b="1" dirty="0" smtClean="0">
                <a:ea typeface="Verdana" pitchFamily="34" charset="0"/>
                <a:cs typeface="Calibri" pitchFamily="34" charset="0"/>
              </a:rPr>
              <a:t>VALUATION</a:t>
            </a:r>
            <a:br>
              <a:rPr lang="en-US" sz="2400" b="1" dirty="0" smtClean="0">
                <a:ea typeface="Verdana" pitchFamily="34" charset="0"/>
                <a:cs typeface="Calibri" pitchFamily="34" charset="0"/>
              </a:rPr>
            </a:br>
            <a:endParaRPr lang="en-IN" sz="2400" b="1" dirty="0">
              <a:ea typeface="Verdana" pitchFamily="34" charset="0"/>
              <a:cs typeface="Calibri" pitchFamily="34" charset="0"/>
            </a:endParaRPr>
          </a:p>
        </p:txBody>
      </p:sp>
      <p:sp>
        <p:nvSpPr>
          <p:cNvPr id="3" name="Content Placeholder 2"/>
          <p:cNvSpPr>
            <a:spLocks noGrp="1"/>
          </p:cNvSpPr>
          <p:nvPr>
            <p:ph idx="1"/>
          </p:nvPr>
        </p:nvSpPr>
        <p:spPr>
          <a:xfrm>
            <a:off x="0" y="714356"/>
            <a:ext cx="7839100" cy="5419748"/>
          </a:xfrm>
        </p:spPr>
        <p:txBody>
          <a:bodyPr>
            <a:noAutofit/>
          </a:bodyPr>
          <a:lstStyle/>
          <a:p>
            <a:pPr algn="just">
              <a:buSzPct val="170000"/>
            </a:pPr>
            <a:r>
              <a:rPr lang="en-US" sz="2000" dirty="0" smtClean="0">
                <a:latin typeface="Calibri" pitchFamily="34" charset="0"/>
                <a:ea typeface="Verdana" pitchFamily="34" charset="0"/>
                <a:cs typeface="Calibri" pitchFamily="34" charset="0"/>
              </a:rPr>
              <a:t>Valuation to be done on the basis of transaction value.</a:t>
            </a:r>
          </a:p>
          <a:p>
            <a:pPr algn="just">
              <a:buSzPct val="170000"/>
              <a:buNone/>
            </a:pPr>
            <a:endParaRPr lang="en-US" sz="1100" dirty="0" smtClean="0">
              <a:latin typeface="Calibri" pitchFamily="34" charset="0"/>
              <a:ea typeface="Verdana" pitchFamily="34" charset="0"/>
              <a:cs typeface="Calibri" pitchFamily="34" charset="0"/>
            </a:endParaRPr>
          </a:p>
          <a:p>
            <a:pPr algn="just">
              <a:buSzPct val="170000"/>
            </a:pPr>
            <a:r>
              <a:rPr lang="en-US" sz="2000" dirty="0" smtClean="0">
                <a:latin typeface="Calibri" pitchFamily="34" charset="0"/>
                <a:ea typeface="Verdana" pitchFamily="34" charset="0"/>
                <a:cs typeface="Calibri" pitchFamily="34" charset="0"/>
              </a:rPr>
              <a:t>Transaction value is the price actually paid or payable for the goods and/or services.</a:t>
            </a:r>
          </a:p>
          <a:p>
            <a:pPr algn="just">
              <a:buSzPct val="170000"/>
              <a:buNone/>
            </a:pPr>
            <a:endParaRPr lang="en-US" sz="800" dirty="0">
              <a:latin typeface="Calibri" pitchFamily="34" charset="0"/>
              <a:ea typeface="Verdana" pitchFamily="34" charset="0"/>
              <a:cs typeface="Calibri" pitchFamily="34" charset="0"/>
            </a:endParaRPr>
          </a:p>
          <a:p>
            <a:pPr algn="just">
              <a:buSzPct val="170000"/>
            </a:pPr>
            <a:r>
              <a:rPr lang="en-US" sz="2000" dirty="0" smtClean="0">
                <a:latin typeface="Calibri" pitchFamily="34" charset="0"/>
                <a:ea typeface="Verdana" pitchFamily="34" charset="0"/>
                <a:cs typeface="Calibri" pitchFamily="34" charset="0"/>
              </a:rPr>
              <a:t>Transaction value shall, inter-alia, include:</a:t>
            </a:r>
          </a:p>
          <a:p>
            <a:pPr algn="just">
              <a:buSzPct val="170000"/>
              <a:buNone/>
            </a:pPr>
            <a:endParaRPr lang="en-US" sz="600" dirty="0" smtClean="0">
              <a:latin typeface="Calibri" pitchFamily="34" charset="0"/>
              <a:ea typeface="Verdana" pitchFamily="34" charset="0"/>
              <a:cs typeface="Calibri" pitchFamily="34" charset="0"/>
            </a:endParaRPr>
          </a:p>
          <a:p>
            <a:pPr lvl="1" algn="just">
              <a:buSzPct val="95000"/>
              <a:buFont typeface="Wingdings" pitchFamily="2" charset="2"/>
              <a:buChar char="Ø"/>
            </a:pPr>
            <a:r>
              <a:rPr lang="en-US" sz="1800" dirty="0" smtClean="0">
                <a:latin typeface="Calibri" pitchFamily="34" charset="0"/>
                <a:ea typeface="Verdana" pitchFamily="34" charset="0"/>
                <a:cs typeface="Calibri" pitchFamily="34" charset="0"/>
              </a:rPr>
              <a:t>any taxes, duties, fees and charges levied under any statute other than  CGST/SGST/IGST Act.</a:t>
            </a:r>
          </a:p>
          <a:p>
            <a:pPr lvl="1" algn="just">
              <a:buSzPct val="95000"/>
              <a:buNone/>
            </a:pPr>
            <a:endParaRPr lang="en-US" sz="1050" dirty="0" smtClean="0">
              <a:latin typeface="Calibri" pitchFamily="34" charset="0"/>
              <a:ea typeface="Verdana" pitchFamily="34" charset="0"/>
              <a:cs typeface="Calibri" pitchFamily="34" charset="0"/>
            </a:endParaRPr>
          </a:p>
          <a:p>
            <a:pPr lvl="1" algn="just">
              <a:buSzPct val="95000"/>
              <a:buFont typeface="Wingdings" pitchFamily="2" charset="2"/>
              <a:buChar char="Ø"/>
            </a:pPr>
            <a:r>
              <a:rPr lang="en-US" sz="1800" dirty="0" smtClean="0">
                <a:latin typeface="Calibri" pitchFamily="34" charset="0"/>
                <a:ea typeface="Verdana" pitchFamily="34" charset="0"/>
                <a:cs typeface="Calibri" pitchFamily="34" charset="0"/>
              </a:rPr>
              <a:t>incidental expenses such as commission, packing etc. charged by the supplier to the recipient of supply.</a:t>
            </a:r>
          </a:p>
          <a:p>
            <a:pPr lvl="1" algn="just">
              <a:buSzPct val="95000"/>
              <a:buNone/>
            </a:pPr>
            <a:endParaRPr lang="en-US" sz="1600" dirty="0" smtClean="0">
              <a:latin typeface="Calibri" pitchFamily="34" charset="0"/>
              <a:ea typeface="Verdana" pitchFamily="34" charset="0"/>
              <a:cs typeface="Calibri" pitchFamily="34" charset="0"/>
            </a:endParaRPr>
          </a:p>
          <a:p>
            <a:pPr lvl="1" algn="just">
              <a:buSzPct val="95000"/>
              <a:buFont typeface="Wingdings" pitchFamily="2" charset="2"/>
              <a:buChar char="Ø"/>
            </a:pPr>
            <a:r>
              <a:rPr lang="en-US" sz="1800" dirty="0" smtClean="0">
                <a:latin typeface="Calibri" pitchFamily="34" charset="0"/>
                <a:ea typeface="Verdana" pitchFamily="34" charset="0"/>
                <a:cs typeface="Calibri" pitchFamily="34" charset="0"/>
              </a:rPr>
              <a:t>royalties and </a:t>
            </a:r>
            <a:r>
              <a:rPr lang="en-US" sz="1800" dirty="0" err="1" smtClean="0">
                <a:latin typeface="Calibri" pitchFamily="34" charset="0"/>
                <a:ea typeface="Verdana" pitchFamily="34" charset="0"/>
                <a:cs typeface="Calibri" pitchFamily="34" charset="0"/>
              </a:rPr>
              <a:t>licence</a:t>
            </a:r>
            <a:r>
              <a:rPr lang="en-US" sz="1800" dirty="0" smtClean="0">
                <a:latin typeface="Calibri" pitchFamily="34" charset="0"/>
                <a:ea typeface="Verdana" pitchFamily="34" charset="0"/>
                <a:cs typeface="Calibri" pitchFamily="34" charset="0"/>
              </a:rPr>
              <a:t> fees related to the supply of goods and/or services.</a:t>
            </a:r>
          </a:p>
          <a:p>
            <a:pPr lvl="1" algn="just">
              <a:buSzPct val="95000"/>
              <a:buFont typeface="Wingdings" pitchFamily="2" charset="2"/>
              <a:buChar char="Ø"/>
            </a:pPr>
            <a:endParaRPr lang="en-US" sz="1800" dirty="0" smtClean="0">
              <a:latin typeface="Calibri" pitchFamily="34" charset="0"/>
              <a:ea typeface="Verdana" pitchFamily="34" charset="0"/>
              <a:cs typeface="Calibri" pitchFamily="34" charset="0"/>
            </a:endParaRPr>
          </a:p>
          <a:p>
            <a:pPr lvl="1" algn="just">
              <a:buSzPct val="95000"/>
              <a:buFont typeface="Wingdings" pitchFamily="2" charset="2"/>
              <a:buChar char="Ø"/>
            </a:pPr>
            <a:r>
              <a:rPr lang="en-US" sz="1800" dirty="0" smtClean="0">
                <a:latin typeface="Calibri" pitchFamily="34" charset="0"/>
                <a:ea typeface="Verdana" pitchFamily="34" charset="0"/>
                <a:cs typeface="Calibri" pitchFamily="34" charset="0"/>
              </a:rPr>
              <a:t>subsidies provided in any form or manner </a:t>
            </a:r>
            <a:r>
              <a:rPr lang="en-US" sz="1800" dirty="0" smtClean="0">
                <a:ea typeface="Verdana" pitchFamily="34" charset="0"/>
                <a:cs typeface="Calibri" pitchFamily="34" charset="0"/>
              </a:rPr>
              <a:t>except</a:t>
            </a:r>
            <a:r>
              <a:rPr lang="en-US" sz="1800" dirty="0" smtClean="0">
                <a:latin typeface="Calibri" pitchFamily="34" charset="0"/>
                <a:ea typeface="Verdana" pitchFamily="34" charset="0"/>
                <a:cs typeface="Calibri" pitchFamily="34" charset="0"/>
              </a:rPr>
              <a:t> subsidies provided by the Government. </a:t>
            </a:r>
          </a:p>
          <a:p>
            <a:pPr lvl="1" algn="just">
              <a:buSzPct val="95000"/>
              <a:buNone/>
            </a:pPr>
            <a:endParaRPr lang="en-US" sz="1200" dirty="0" smtClean="0">
              <a:latin typeface="Calibri" pitchFamily="34" charset="0"/>
              <a:ea typeface="Verdana" pitchFamily="34" charset="0"/>
              <a:cs typeface="Calibri" pitchFamily="34" charset="0"/>
            </a:endParaRPr>
          </a:p>
          <a:p>
            <a:pPr lvl="1" algn="just">
              <a:buSzPct val="95000"/>
              <a:buFont typeface="Wingdings" pitchFamily="2" charset="2"/>
              <a:buChar char="Ø"/>
            </a:pPr>
            <a:r>
              <a:rPr lang="en-US" sz="1800" dirty="0" smtClean="0">
                <a:latin typeface="Calibri" pitchFamily="34" charset="0"/>
                <a:ea typeface="Verdana" pitchFamily="34" charset="0"/>
                <a:cs typeface="Calibri" pitchFamily="34" charset="0"/>
              </a:rPr>
              <a:t>any discount or incentive that may be allowed after supply has been effected.  </a:t>
            </a:r>
          </a:p>
          <a:p>
            <a:pPr lvl="1" algn="just">
              <a:buSzPct val="95000"/>
              <a:buFont typeface="Arial" pitchFamily="34" charset="0"/>
              <a:buChar char="•"/>
            </a:pPr>
            <a:endParaRPr lang="en-US" sz="1800" dirty="0" smtClean="0">
              <a:latin typeface="Calibri" pitchFamily="34" charset="0"/>
              <a:ea typeface="Verdana" pitchFamily="34" charset="0"/>
              <a:cs typeface="Calibri"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36</a:t>
            </a:fld>
            <a:endParaRPr lang="en-US"/>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7686700" cy="5592763"/>
          </a:xfrm>
        </p:spPr>
        <p:txBody>
          <a:bodyPr>
            <a:normAutofit fontScale="85000" lnSpcReduction="20000"/>
          </a:bodyPr>
          <a:lstStyle/>
          <a:p>
            <a:pPr algn="ctr">
              <a:buSzPct val="170000"/>
              <a:buNone/>
            </a:pPr>
            <a:r>
              <a:rPr lang="en-US" sz="2800" b="1" dirty="0" smtClean="0">
                <a:latin typeface="Calibri" pitchFamily="34" charset="0"/>
                <a:ea typeface="Verdana" pitchFamily="34" charset="0"/>
                <a:cs typeface="Calibri" pitchFamily="34" charset="0"/>
              </a:rPr>
              <a:t>VALUATION.. Contd.</a:t>
            </a:r>
          </a:p>
          <a:p>
            <a:pPr algn="ctr">
              <a:buSzPct val="170000"/>
              <a:buNone/>
            </a:pPr>
            <a:endParaRPr lang="en-US" sz="2000" dirty="0" smtClean="0">
              <a:latin typeface="Calibri" pitchFamily="34" charset="0"/>
              <a:ea typeface="Verdana" pitchFamily="34" charset="0"/>
              <a:cs typeface="Calibri" pitchFamily="34" charset="0"/>
            </a:endParaRPr>
          </a:p>
          <a:p>
            <a:pPr algn="just">
              <a:buSzPct val="170000"/>
            </a:pPr>
            <a:endParaRPr lang="en-US" sz="2000" dirty="0" smtClean="0">
              <a:latin typeface="Calibri" pitchFamily="34" charset="0"/>
              <a:ea typeface="Verdana" pitchFamily="34" charset="0"/>
              <a:cs typeface="Calibri" pitchFamily="34" charset="0"/>
            </a:endParaRPr>
          </a:p>
          <a:p>
            <a:pPr algn="just">
              <a:buSzPct val="170000"/>
            </a:pPr>
            <a:r>
              <a:rPr lang="en-US" sz="2000" dirty="0" smtClean="0">
                <a:latin typeface="Calibri" pitchFamily="34" charset="0"/>
                <a:ea typeface="Verdana" pitchFamily="34" charset="0"/>
                <a:cs typeface="Calibri" pitchFamily="34" charset="0"/>
              </a:rPr>
              <a:t>Transaction value shall not include trade discounts allowed before or at the time of supply.</a:t>
            </a:r>
          </a:p>
          <a:p>
            <a:pPr algn="just">
              <a:buSzPct val="170000"/>
            </a:pPr>
            <a:endParaRPr lang="en-US" sz="2000" dirty="0" smtClean="0">
              <a:latin typeface="Calibri" pitchFamily="34" charset="0"/>
              <a:ea typeface="Verdana" pitchFamily="34" charset="0"/>
              <a:cs typeface="Calibri" pitchFamily="34" charset="0"/>
            </a:endParaRPr>
          </a:p>
          <a:p>
            <a:pPr algn="just">
              <a:buSzPct val="170000"/>
            </a:pPr>
            <a:r>
              <a:rPr lang="en-US" sz="2000" dirty="0" smtClean="0">
                <a:latin typeface="Calibri" pitchFamily="34" charset="0"/>
                <a:ea typeface="Verdana" pitchFamily="34" charset="0"/>
                <a:cs typeface="Calibri" pitchFamily="34" charset="0"/>
              </a:rPr>
              <a:t>Transaction value shall not include post supply discount which is given as per the agreement and is known at or before the time of supply.</a:t>
            </a:r>
          </a:p>
          <a:p>
            <a:pPr algn="just">
              <a:buSzPct val="170000"/>
            </a:pPr>
            <a:endParaRPr lang="en-US" sz="2000" dirty="0" smtClean="0">
              <a:latin typeface="Calibri" pitchFamily="34" charset="0"/>
              <a:ea typeface="Verdana" pitchFamily="34" charset="0"/>
              <a:cs typeface="Calibri" pitchFamily="34" charset="0"/>
            </a:endParaRPr>
          </a:p>
          <a:p>
            <a:pPr algn="just">
              <a:buSzPct val="170000"/>
            </a:pPr>
            <a:r>
              <a:rPr lang="en-US" sz="2000" dirty="0" smtClean="0">
                <a:latin typeface="Calibri" pitchFamily="34" charset="0"/>
                <a:ea typeface="Verdana" pitchFamily="34" charset="0"/>
                <a:cs typeface="Calibri" pitchFamily="34" charset="0"/>
              </a:rPr>
              <a:t>Where the value cannot be determined on the basis of transaction value, the same shall be determined in accordance with the Valuation Rules.</a:t>
            </a:r>
          </a:p>
          <a:p>
            <a:pPr algn="just">
              <a:buSzPct val="170000"/>
              <a:buNone/>
            </a:pPr>
            <a:endParaRPr lang="en-US" sz="2000" dirty="0" smtClean="0">
              <a:latin typeface="Calibri" pitchFamily="34" charset="0"/>
              <a:ea typeface="Verdana" pitchFamily="34" charset="0"/>
              <a:cs typeface="Calibri" pitchFamily="34" charset="0"/>
            </a:endParaRPr>
          </a:p>
          <a:p>
            <a:pPr lvl="1" algn="just">
              <a:lnSpc>
                <a:spcPct val="150000"/>
              </a:lnSpc>
              <a:buSzPct val="95000"/>
              <a:buFont typeface="Wingdings" pitchFamily="2" charset="2"/>
              <a:buChar char="Ø"/>
            </a:pPr>
            <a:r>
              <a:rPr lang="en-US" sz="2000" dirty="0" smtClean="0">
                <a:latin typeface="Calibri" pitchFamily="34" charset="0"/>
                <a:ea typeface="Verdana" pitchFamily="34" charset="0"/>
                <a:cs typeface="Calibri" pitchFamily="34" charset="0"/>
              </a:rPr>
              <a:t>Determination of value by comparison</a:t>
            </a:r>
          </a:p>
          <a:p>
            <a:pPr lvl="1" algn="just">
              <a:lnSpc>
                <a:spcPct val="150000"/>
              </a:lnSpc>
              <a:buSzPct val="95000"/>
              <a:buFont typeface="Wingdings" pitchFamily="2" charset="2"/>
              <a:buChar char="Ø"/>
            </a:pPr>
            <a:r>
              <a:rPr lang="en-US" sz="2000" dirty="0" smtClean="0">
                <a:latin typeface="Calibri" pitchFamily="34" charset="0"/>
                <a:ea typeface="Verdana" pitchFamily="34" charset="0"/>
                <a:cs typeface="Calibri" pitchFamily="34" charset="0"/>
              </a:rPr>
              <a:t>Computation method. Cost of production plus an amount towards profit and general expenses.</a:t>
            </a:r>
          </a:p>
          <a:p>
            <a:pPr lvl="1" algn="just">
              <a:lnSpc>
                <a:spcPct val="150000"/>
              </a:lnSpc>
              <a:buSzPct val="95000"/>
              <a:buFont typeface="Wingdings" pitchFamily="2" charset="2"/>
              <a:buChar char="Ø"/>
            </a:pPr>
            <a:r>
              <a:rPr lang="en-US" sz="2000" dirty="0" smtClean="0">
                <a:latin typeface="Calibri" pitchFamily="34" charset="0"/>
                <a:ea typeface="Verdana" pitchFamily="34" charset="0"/>
                <a:cs typeface="Calibri" pitchFamily="34" charset="0"/>
              </a:rPr>
              <a:t>Residual method using reasonable means consistent with the principles and general provisions of valuation rules.  </a:t>
            </a:r>
          </a:p>
          <a:p>
            <a:pPr>
              <a:buNone/>
            </a:pPr>
            <a:endParaRPr lang="en-IN" sz="2000" dirty="0">
              <a:latin typeface="Calibri" pitchFamily="34" charset="0"/>
              <a:ea typeface="Verdana" pitchFamily="34" charset="0"/>
              <a:cs typeface="Calibri" pitchFamily="34" charset="0"/>
            </a:endParaRPr>
          </a:p>
        </p:txBody>
      </p:sp>
      <p:sp>
        <p:nvSpPr>
          <p:cNvPr id="2" name="Slide Number Placeholder 1"/>
          <p:cNvSpPr>
            <a:spLocks noGrp="1"/>
          </p:cNvSpPr>
          <p:nvPr>
            <p:ph type="sldNum" sz="quarter" idx="12"/>
          </p:nvPr>
        </p:nvSpPr>
        <p:spPr/>
        <p:txBody>
          <a:bodyPr/>
          <a:lstStyle/>
          <a:p>
            <a:fld id="{B6F15528-21DE-4FAA-801E-634DDDAF4B2B}" type="slidenum">
              <a:rPr lang="en-US" smtClean="0"/>
              <a:pPr/>
              <a:t>37</a:t>
            </a:fld>
            <a:endParaRPr lang="en-US"/>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6126"/>
            <a:ext cx="8186766" cy="1000132"/>
          </a:xfrm>
        </p:spPr>
        <p:txBody>
          <a:bodyPr>
            <a:normAutofit/>
          </a:bodyPr>
          <a:lstStyle/>
          <a:p>
            <a:r>
              <a:rPr lang="en-US" sz="2600" b="1" dirty="0" smtClean="0">
                <a:ea typeface="Verdana" pitchFamily="34" charset="0"/>
                <a:cs typeface="Calibri" pitchFamily="34" charset="0"/>
              </a:rPr>
              <a:t>INPUT TAX CREDIT(ITC)</a:t>
            </a:r>
            <a:br>
              <a:rPr lang="en-US" sz="2600" b="1" dirty="0" smtClean="0">
                <a:ea typeface="Verdana" pitchFamily="34" charset="0"/>
                <a:cs typeface="Calibri" pitchFamily="34" charset="0"/>
              </a:rPr>
            </a:br>
            <a:endParaRPr lang="en-IN" sz="2000" b="1" dirty="0"/>
          </a:p>
        </p:txBody>
      </p:sp>
      <p:sp>
        <p:nvSpPr>
          <p:cNvPr id="3" name="Content Placeholder 2"/>
          <p:cNvSpPr>
            <a:spLocks noGrp="1"/>
          </p:cNvSpPr>
          <p:nvPr>
            <p:ph idx="1"/>
          </p:nvPr>
        </p:nvSpPr>
        <p:spPr>
          <a:xfrm>
            <a:off x="428596" y="1219200"/>
            <a:ext cx="7786742" cy="5281634"/>
          </a:xfrm>
        </p:spPr>
        <p:txBody>
          <a:bodyPr>
            <a:normAutofit fontScale="25000" lnSpcReduction="20000"/>
          </a:bodyPr>
          <a:lstStyle/>
          <a:p>
            <a:pPr>
              <a:buNone/>
            </a:pPr>
            <a:endParaRPr lang="en-US" sz="3000" dirty="0" smtClean="0">
              <a:latin typeface="Calibri" pitchFamily="34" charset="0"/>
              <a:ea typeface="Verdana" pitchFamily="34" charset="0"/>
              <a:cs typeface="Calibri" pitchFamily="34" charset="0"/>
            </a:endParaRPr>
          </a:p>
          <a:p>
            <a:pPr algn="just">
              <a:buSzPct val="170000"/>
            </a:pPr>
            <a:r>
              <a:rPr lang="en-US" sz="8000" dirty="0" smtClean="0">
                <a:latin typeface="Calibri" pitchFamily="34" charset="0"/>
                <a:ea typeface="Verdana" pitchFamily="34" charset="0"/>
                <a:cs typeface="Calibri" pitchFamily="34" charset="0"/>
              </a:rPr>
              <a:t>ITC is available for business purposes and  in respect of all taxable supplies.</a:t>
            </a:r>
          </a:p>
          <a:p>
            <a:pPr algn="just">
              <a:buSzPct val="170000"/>
              <a:buNone/>
            </a:pPr>
            <a:endParaRPr lang="en-US" sz="8000" dirty="0">
              <a:latin typeface="Calibri" pitchFamily="34" charset="0"/>
              <a:ea typeface="Verdana" pitchFamily="34" charset="0"/>
              <a:cs typeface="Calibri" pitchFamily="34" charset="0"/>
            </a:endParaRPr>
          </a:p>
          <a:p>
            <a:pPr algn="just">
              <a:buSzPct val="170000"/>
            </a:pPr>
            <a:r>
              <a:rPr lang="en-US" sz="8000" dirty="0" smtClean="0">
                <a:latin typeface="Calibri" pitchFamily="34" charset="0"/>
                <a:ea typeface="Verdana" pitchFamily="34" charset="0"/>
                <a:cs typeface="Calibri" pitchFamily="34" charset="0"/>
              </a:rPr>
              <a:t>ITC is  available on all goods other than goods and/or services  in the negative list.</a:t>
            </a:r>
          </a:p>
          <a:p>
            <a:pPr algn="just">
              <a:buSzPct val="170000"/>
            </a:pPr>
            <a:endParaRPr lang="en-US" sz="8000" dirty="0" smtClean="0">
              <a:latin typeface="Calibri" pitchFamily="34" charset="0"/>
              <a:ea typeface="Verdana" pitchFamily="34" charset="0"/>
              <a:cs typeface="Calibri" pitchFamily="34" charset="0"/>
            </a:endParaRPr>
          </a:p>
          <a:p>
            <a:pPr algn="just">
              <a:buSzPct val="170000"/>
            </a:pPr>
            <a:r>
              <a:rPr lang="en-US" sz="8000" dirty="0" smtClean="0">
                <a:latin typeface="Calibri" pitchFamily="34" charset="0"/>
                <a:ea typeface="Verdana" pitchFamily="34" charset="0"/>
                <a:cs typeface="Calibri" pitchFamily="34" charset="0"/>
              </a:rPr>
              <a:t>Negative list comprises, </a:t>
            </a:r>
            <a:r>
              <a:rPr lang="en-US" sz="8000" i="1" dirty="0" smtClean="0">
                <a:latin typeface="Calibri" pitchFamily="34" charset="0"/>
                <a:ea typeface="Verdana" pitchFamily="34" charset="0"/>
                <a:cs typeface="Calibri" pitchFamily="34" charset="0"/>
              </a:rPr>
              <a:t>inter alia</a:t>
            </a:r>
            <a:r>
              <a:rPr lang="en-US" sz="8000" dirty="0" smtClean="0">
                <a:latin typeface="Calibri" pitchFamily="34" charset="0"/>
                <a:ea typeface="Verdana" pitchFamily="34" charset="0"/>
                <a:cs typeface="Calibri" pitchFamily="34" charset="0"/>
              </a:rPr>
              <a:t>, </a:t>
            </a:r>
          </a:p>
          <a:p>
            <a:pPr lvl="1" algn="just">
              <a:lnSpc>
                <a:spcPct val="150000"/>
              </a:lnSpc>
              <a:buFont typeface="Wingdings" pitchFamily="2" charset="2"/>
              <a:buChar char="Ø"/>
            </a:pPr>
            <a:r>
              <a:rPr lang="en-US" sz="8000" dirty="0" smtClean="0">
                <a:latin typeface="Calibri" pitchFamily="34" charset="0"/>
                <a:ea typeface="Verdana" pitchFamily="34" charset="0"/>
                <a:cs typeface="Calibri" pitchFamily="34" charset="0"/>
              </a:rPr>
              <a:t>motor vehicles (except when they are used for certain purposes)</a:t>
            </a:r>
          </a:p>
          <a:p>
            <a:pPr lvl="1" algn="just">
              <a:lnSpc>
                <a:spcPct val="150000"/>
              </a:lnSpc>
              <a:buFont typeface="Wingdings" pitchFamily="2" charset="2"/>
              <a:buChar char="Ø"/>
            </a:pPr>
            <a:r>
              <a:rPr lang="en-US" sz="8000" dirty="0" smtClean="0">
                <a:latin typeface="Calibri" pitchFamily="34" charset="0"/>
                <a:ea typeface="Verdana" pitchFamily="34" charset="0"/>
                <a:cs typeface="Calibri" pitchFamily="34" charset="0"/>
              </a:rPr>
              <a:t>goods and services provided in relation to food and beverages, outdoor catering, beauty treatment etc.</a:t>
            </a:r>
          </a:p>
          <a:p>
            <a:pPr lvl="1" algn="just">
              <a:lnSpc>
                <a:spcPct val="150000"/>
              </a:lnSpc>
              <a:buFont typeface="Wingdings" pitchFamily="2" charset="2"/>
              <a:buChar char="Ø"/>
            </a:pPr>
            <a:r>
              <a:rPr lang="en-US" sz="8000" dirty="0" smtClean="0">
                <a:latin typeface="Calibri" pitchFamily="34" charset="0"/>
                <a:ea typeface="Verdana" pitchFamily="34" charset="0"/>
                <a:cs typeface="Calibri" pitchFamily="34" charset="0"/>
              </a:rPr>
              <a:t>goods and / or services on which tax has been paid under composition scheme</a:t>
            </a:r>
          </a:p>
          <a:p>
            <a:pPr algn="just">
              <a:buSzPct val="170000"/>
              <a:buNone/>
            </a:pPr>
            <a:endParaRPr lang="en-US" sz="8000" dirty="0" smtClean="0">
              <a:latin typeface="Calibri" pitchFamily="34" charset="0"/>
              <a:ea typeface="Verdana" pitchFamily="34" charset="0"/>
              <a:cs typeface="Calibri" pitchFamily="34" charset="0"/>
            </a:endParaRPr>
          </a:p>
          <a:p>
            <a:pPr algn="just">
              <a:buSzPct val="170000"/>
            </a:pPr>
            <a:r>
              <a:rPr lang="en-US" sz="8000" dirty="0" smtClean="0">
                <a:latin typeface="Calibri" pitchFamily="34" charset="0"/>
                <a:ea typeface="Verdana" pitchFamily="34" charset="0"/>
                <a:cs typeface="Calibri" pitchFamily="34" charset="0"/>
              </a:rPr>
              <a:t>Full ITC  shall be allowed on capital goods on its receipt.</a:t>
            </a:r>
          </a:p>
          <a:p>
            <a:pPr algn="just">
              <a:buSzPct val="170000"/>
              <a:buNone/>
            </a:pPr>
            <a:endParaRPr lang="en-US" sz="8000" dirty="0" smtClean="0">
              <a:latin typeface="Calibri" pitchFamily="34" charset="0"/>
              <a:ea typeface="Verdana" pitchFamily="34" charset="0"/>
              <a:cs typeface="Calibri" pitchFamily="34" charset="0"/>
            </a:endParaRPr>
          </a:p>
          <a:p>
            <a:pPr>
              <a:buClrTx/>
            </a:pPr>
            <a:endParaRPr lang="en-US" sz="7200" dirty="0" smtClean="0">
              <a:latin typeface="Calibri" pitchFamily="34" charset="0"/>
              <a:ea typeface="Verdana" pitchFamily="34" charset="0"/>
              <a:cs typeface="Calibri" pitchFamily="34" charset="0"/>
            </a:endParaRPr>
          </a:p>
          <a:p>
            <a:pPr>
              <a:buClrTx/>
              <a:buNone/>
            </a:pPr>
            <a:endParaRPr lang="en-US" sz="7200" dirty="0" smtClean="0">
              <a:latin typeface="Calibri" pitchFamily="34" charset="0"/>
              <a:ea typeface="Verdana" pitchFamily="34" charset="0"/>
              <a:cs typeface="Calibri" pitchFamily="34" charset="0"/>
            </a:endParaRPr>
          </a:p>
          <a:p>
            <a:pPr>
              <a:buClrTx/>
            </a:pPr>
            <a:endParaRPr lang="en-US" sz="5600" dirty="0" smtClean="0">
              <a:latin typeface="Calibri" pitchFamily="34" charset="0"/>
              <a:ea typeface="Verdana" pitchFamily="34" charset="0"/>
              <a:cs typeface="Calibri" pitchFamily="34" charset="0"/>
            </a:endParaRPr>
          </a:p>
          <a:p>
            <a:pPr>
              <a:buClrTx/>
              <a:buNone/>
            </a:pPr>
            <a:r>
              <a:rPr lang="en-US" sz="5600" dirty="0" smtClean="0">
                <a:latin typeface="Calibri" pitchFamily="34" charset="0"/>
                <a:ea typeface="Verdana" pitchFamily="34" charset="0"/>
                <a:cs typeface="Calibri" pitchFamily="34" charset="0"/>
              </a:rPr>
              <a:t>	</a:t>
            </a:r>
          </a:p>
          <a:p>
            <a:pPr>
              <a:buClrTx/>
              <a:buNone/>
            </a:pPr>
            <a:r>
              <a:rPr lang="en-US" sz="5600" dirty="0">
                <a:latin typeface="Calibri" pitchFamily="34" charset="0"/>
                <a:ea typeface="Verdana" pitchFamily="34" charset="0"/>
                <a:cs typeface="Calibri" pitchFamily="34" charset="0"/>
              </a:rPr>
              <a:t>	</a:t>
            </a:r>
            <a:r>
              <a:rPr lang="en-US" sz="5600" dirty="0" smtClean="0">
                <a:latin typeface="Calibri" pitchFamily="34" charset="0"/>
                <a:ea typeface="Verdana" pitchFamily="34" charset="0"/>
                <a:cs typeface="Calibri" pitchFamily="34" charset="0"/>
              </a:rPr>
              <a:t>	</a:t>
            </a:r>
            <a:endParaRPr lang="en-IN" sz="5600" dirty="0" smtClean="0">
              <a:latin typeface="Calibri" pitchFamily="34" charset="0"/>
              <a:ea typeface="Verdana" pitchFamily="34" charset="0"/>
              <a:cs typeface="Calibri" pitchFamily="34" charset="0"/>
            </a:endParaRPr>
          </a:p>
          <a:p>
            <a:pPr>
              <a:buClrTx/>
              <a:buNone/>
            </a:pPr>
            <a:r>
              <a:rPr lang="en-US" sz="5600" dirty="0" smtClean="0">
                <a:latin typeface="Calibri" pitchFamily="34" charset="0"/>
                <a:ea typeface="Verdana" pitchFamily="34" charset="0"/>
                <a:cs typeface="Calibri" pitchFamily="34" charset="0"/>
              </a:rPr>
              <a:t> </a:t>
            </a:r>
            <a:endParaRPr lang="en-IN" sz="5600" dirty="0">
              <a:latin typeface="Calibri" pitchFamily="34" charset="0"/>
              <a:ea typeface="Verdana" pitchFamily="34" charset="0"/>
              <a:cs typeface="Calibri"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38</a:t>
            </a:fld>
            <a:endParaRPr lang="en-US"/>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7758138" cy="6429420"/>
          </a:xfrm>
        </p:spPr>
        <p:txBody>
          <a:bodyPr>
            <a:noAutofit/>
          </a:bodyPr>
          <a:lstStyle/>
          <a:p>
            <a:pPr algn="ctr">
              <a:lnSpc>
                <a:spcPct val="150000"/>
              </a:lnSpc>
              <a:buClrTx/>
              <a:buSzPct val="170000"/>
              <a:buNone/>
            </a:pPr>
            <a:r>
              <a:rPr lang="en-US" sz="2600" b="1" dirty="0" smtClean="0">
                <a:latin typeface="Calibri" pitchFamily="34" charset="0"/>
                <a:ea typeface="Verdana" pitchFamily="34" charset="0"/>
                <a:cs typeface="Calibri" pitchFamily="34" charset="0"/>
              </a:rPr>
              <a:t>INPUT TAX CREDIT.. Contd.</a:t>
            </a:r>
            <a:endParaRPr lang="en-US" sz="2600" dirty="0" smtClean="0">
              <a:latin typeface="Calibri" pitchFamily="34" charset="0"/>
              <a:ea typeface="Verdana" pitchFamily="34" charset="0"/>
              <a:cs typeface="Calibri" pitchFamily="34" charset="0"/>
            </a:endParaRPr>
          </a:p>
          <a:p>
            <a:pPr algn="just">
              <a:lnSpc>
                <a:spcPct val="150000"/>
              </a:lnSpc>
              <a:buClrTx/>
              <a:buSzPct val="170000"/>
            </a:pPr>
            <a:endParaRPr lang="en-US" sz="700" dirty="0" smtClean="0">
              <a:latin typeface="Calibri" pitchFamily="34" charset="0"/>
              <a:ea typeface="Verdana" pitchFamily="34" charset="0"/>
              <a:cs typeface="Calibri" pitchFamily="34" charset="0"/>
            </a:endParaRPr>
          </a:p>
          <a:p>
            <a:pPr algn="just">
              <a:buSzPct val="170000"/>
            </a:pPr>
            <a:endParaRPr lang="en-US" sz="2000" dirty="0" smtClean="0">
              <a:latin typeface="Calibri" pitchFamily="34" charset="0"/>
              <a:ea typeface="Verdana" pitchFamily="34" charset="0"/>
              <a:cs typeface="Calibri" pitchFamily="34" charset="0"/>
            </a:endParaRPr>
          </a:p>
          <a:p>
            <a:pPr algn="just">
              <a:buSzPct val="170000"/>
            </a:pPr>
            <a:r>
              <a:rPr lang="en-US" sz="2000" dirty="0" smtClean="0">
                <a:latin typeface="Calibri" pitchFamily="34" charset="0"/>
                <a:ea typeface="Verdana" pitchFamily="34" charset="0"/>
                <a:cs typeface="Calibri" pitchFamily="34" charset="0"/>
              </a:rPr>
              <a:t>The taxable person shall take credit and may utilize the same for payment of output tax.  </a:t>
            </a:r>
          </a:p>
          <a:p>
            <a:pPr algn="just">
              <a:buSzPct val="170000"/>
              <a:buNone/>
            </a:pPr>
            <a:endParaRPr lang="en-US" sz="800" dirty="0" smtClean="0">
              <a:latin typeface="Calibri" pitchFamily="34" charset="0"/>
              <a:ea typeface="Verdana" pitchFamily="34" charset="0"/>
              <a:cs typeface="Calibri" pitchFamily="34" charset="0"/>
            </a:endParaRPr>
          </a:p>
          <a:p>
            <a:pPr algn="just">
              <a:buSzPct val="170000"/>
            </a:pPr>
            <a:r>
              <a:rPr lang="en-US" sz="2000" dirty="0" smtClean="0">
                <a:latin typeface="Calibri" pitchFamily="34" charset="0"/>
                <a:ea typeface="Verdana" pitchFamily="34" charset="0"/>
                <a:cs typeface="Calibri" pitchFamily="34" charset="0"/>
              </a:rPr>
              <a:t>Unutilized credit can be carried forward or can be claimed as refund in certain situations.</a:t>
            </a:r>
          </a:p>
          <a:p>
            <a:pPr algn="just">
              <a:buSzPct val="170000"/>
              <a:buNone/>
            </a:pPr>
            <a:endParaRPr lang="en-US" sz="700" dirty="0" smtClean="0">
              <a:latin typeface="Calibri" pitchFamily="34" charset="0"/>
              <a:ea typeface="Verdana" pitchFamily="34" charset="0"/>
              <a:cs typeface="Calibri" pitchFamily="34" charset="0"/>
            </a:endParaRPr>
          </a:p>
          <a:p>
            <a:pPr algn="just">
              <a:lnSpc>
                <a:spcPct val="150000"/>
              </a:lnSpc>
              <a:spcBef>
                <a:spcPts val="0"/>
              </a:spcBef>
              <a:buClrTx/>
              <a:buSzPct val="170000"/>
            </a:pPr>
            <a:r>
              <a:rPr lang="en-US" sz="2000" dirty="0" smtClean="0">
                <a:latin typeface="Calibri" pitchFamily="34" charset="0"/>
                <a:ea typeface="Verdana" pitchFamily="34" charset="0"/>
                <a:cs typeface="Calibri" pitchFamily="34" charset="0"/>
              </a:rPr>
              <a:t>Condition for availing of ITC by taxable person:</a:t>
            </a:r>
          </a:p>
          <a:p>
            <a:pPr lvl="1" algn="just">
              <a:lnSpc>
                <a:spcPct val="150000"/>
              </a:lnSpc>
              <a:spcBef>
                <a:spcPts val="0"/>
              </a:spcBef>
              <a:buFont typeface="Wingdings" pitchFamily="2" charset="2"/>
              <a:buChar char="Ø"/>
            </a:pPr>
            <a:endParaRPr lang="en-US" sz="100" dirty="0" smtClean="0">
              <a:latin typeface="Calibri" pitchFamily="34" charset="0"/>
              <a:ea typeface="Verdana" pitchFamily="34" charset="0"/>
              <a:cs typeface="Calibri" pitchFamily="34" charset="0"/>
            </a:endParaRPr>
          </a:p>
          <a:p>
            <a:pPr lvl="1" algn="just">
              <a:lnSpc>
                <a:spcPct val="150000"/>
              </a:lnSpc>
              <a:spcBef>
                <a:spcPts val="0"/>
              </a:spcBef>
              <a:buFont typeface="Wingdings" pitchFamily="2" charset="2"/>
              <a:buChar char="Ø"/>
            </a:pPr>
            <a:r>
              <a:rPr lang="en-US" sz="2000" dirty="0" smtClean="0">
                <a:latin typeface="Calibri" pitchFamily="34" charset="0"/>
                <a:ea typeface="Verdana" pitchFamily="34" charset="0"/>
                <a:cs typeface="Calibri" pitchFamily="34" charset="0"/>
              </a:rPr>
              <a:t>he is in possession of a tax invoice</a:t>
            </a:r>
          </a:p>
          <a:p>
            <a:pPr lvl="1" algn="just">
              <a:lnSpc>
                <a:spcPct val="150000"/>
              </a:lnSpc>
              <a:spcBef>
                <a:spcPts val="0"/>
              </a:spcBef>
              <a:buFont typeface="Wingdings" pitchFamily="2" charset="2"/>
              <a:buChar char="Ø"/>
            </a:pPr>
            <a:r>
              <a:rPr lang="en-US" sz="2000" dirty="0" smtClean="0">
                <a:latin typeface="Calibri" pitchFamily="34" charset="0"/>
                <a:ea typeface="Verdana" pitchFamily="34" charset="0"/>
                <a:cs typeface="Calibri" pitchFamily="34" charset="0"/>
              </a:rPr>
              <a:t>he has received the goods and/or services</a:t>
            </a:r>
          </a:p>
          <a:p>
            <a:pPr lvl="1" algn="just">
              <a:lnSpc>
                <a:spcPct val="150000"/>
              </a:lnSpc>
              <a:spcBef>
                <a:spcPts val="0"/>
              </a:spcBef>
              <a:buFont typeface="Wingdings" pitchFamily="2" charset="2"/>
              <a:buChar char="Ø"/>
            </a:pPr>
            <a:r>
              <a:rPr lang="en-US" sz="2000" dirty="0" smtClean="0">
                <a:latin typeface="Calibri" pitchFamily="34" charset="0"/>
                <a:ea typeface="Verdana" pitchFamily="34" charset="0"/>
                <a:cs typeface="Calibri" pitchFamily="34" charset="0"/>
              </a:rPr>
              <a:t>the tax charged in respect of the supply has been paid to Government</a:t>
            </a:r>
          </a:p>
          <a:p>
            <a:pPr lvl="1" algn="just">
              <a:lnSpc>
                <a:spcPct val="150000"/>
              </a:lnSpc>
              <a:spcBef>
                <a:spcPts val="0"/>
              </a:spcBef>
              <a:buFont typeface="Wingdings" pitchFamily="2" charset="2"/>
              <a:buChar char="Ø"/>
            </a:pPr>
            <a:r>
              <a:rPr lang="en-US" sz="2000" dirty="0" smtClean="0">
                <a:latin typeface="Calibri" pitchFamily="34" charset="0"/>
                <a:ea typeface="Verdana" pitchFamily="34" charset="0"/>
                <a:cs typeface="Calibri" pitchFamily="34" charset="0"/>
              </a:rPr>
              <a:t>he has furnished the return</a:t>
            </a:r>
          </a:p>
          <a:p>
            <a:pPr lvl="1">
              <a:buNone/>
            </a:pPr>
            <a:endParaRPr lang="en-US" sz="900" dirty="0" smtClean="0">
              <a:latin typeface="Calibri" pitchFamily="34" charset="0"/>
              <a:ea typeface="Verdana" pitchFamily="34" charset="0"/>
              <a:cs typeface="Calibri" pitchFamily="34" charset="0"/>
            </a:endParaRPr>
          </a:p>
          <a:p>
            <a:pPr algn="just">
              <a:buSzPct val="170000"/>
            </a:pPr>
            <a:r>
              <a:rPr lang="en-US" sz="1600" dirty="0" smtClean="0">
                <a:latin typeface="Calibri" pitchFamily="34" charset="0"/>
                <a:ea typeface="Verdana" pitchFamily="34" charset="0"/>
                <a:cs typeface="Calibri" pitchFamily="34" charset="0"/>
              </a:rPr>
              <a:t> </a:t>
            </a:r>
            <a:r>
              <a:rPr lang="en-US" sz="2000" dirty="0" smtClean="0">
                <a:latin typeface="Calibri" pitchFamily="34" charset="0"/>
                <a:ea typeface="Verdana" pitchFamily="34" charset="0"/>
                <a:cs typeface="Calibri" pitchFamily="34" charset="0"/>
              </a:rPr>
              <a:t>ITC cannot be availed on invoices which are more than one year old.</a:t>
            </a:r>
          </a:p>
        </p:txBody>
      </p:sp>
      <p:sp>
        <p:nvSpPr>
          <p:cNvPr id="2" name="Slide Number Placeholder 1"/>
          <p:cNvSpPr>
            <a:spLocks noGrp="1"/>
          </p:cNvSpPr>
          <p:nvPr>
            <p:ph type="sldNum" sz="quarter" idx="12"/>
          </p:nvPr>
        </p:nvSpPr>
        <p:spPr/>
        <p:txBody>
          <a:bodyPr/>
          <a:lstStyle/>
          <a:p>
            <a:fld id="{B6F15528-21DE-4FAA-801E-634DDDAF4B2B}" type="slidenum">
              <a:rPr lang="en-US" smtClean="0"/>
              <a:pPr/>
              <a:t>39</a:t>
            </a:fld>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IN" sz="2600" b="1" dirty="0" smtClean="0">
                <a:ea typeface="Verdana" pitchFamily="34" charset="0"/>
                <a:cs typeface="Calibri" pitchFamily="34" charset="0"/>
              </a:rPr>
              <a:t>SALIENT FEATURES OF GST</a:t>
            </a:r>
            <a:endParaRPr lang="en-IN" sz="2600" b="1" dirty="0">
              <a:ea typeface="Verdana" pitchFamily="34" charset="0"/>
              <a:cs typeface="Calibri" pitchFamily="34" charset="0"/>
            </a:endParaRPr>
          </a:p>
        </p:txBody>
      </p:sp>
      <p:sp>
        <p:nvSpPr>
          <p:cNvPr id="3" name="Content Placeholder 2"/>
          <p:cNvSpPr>
            <a:spLocks noGrp="1"/>
          </p:cNvSpPr>
          <p:nvPr>
            <p:ph idx="1"/>
          </p:nvPr>
        </p:nvSpPr>
        <p:spPr>
          <a:xfrm>
            <a:off x="457200" y="1295400"/>
            <a:ext cx="7686700" cy="5410200"/>
          </a:xfrm>
        </p:spPr>
        <p:txBody>
          <a:bodyPr>
            <a:normAutofit fontScale="62500" lnSpcReduction="20000"/>
          </a:bodyPr>
          <a:lstStyle/>
          <a:p>
            <a:pPr lvl="0" algn="just">
              <a:lnSpc>
                <a:spcPct val="120000"/>
              </a:lnSpc>
              <a:spcBef>
                <a:spcPts val="0"/>
              </a:spcBef>
            </a:pPr>
            <a:r>
              <a:rPr lang="en-IN" sz="3100" dirty="0" smtClean="0"/>
              <a:t>The GST would be applicable on the supply of goods or services. </a:t>
            </a:r>
          </a:p>
          <a:p>
            <a:pPr lvl="0" algn="just">
              <a:lnSpc>
                <a:spcPct val="120000"/>
              </a:lnSpc>
              <a:spcBef>
                <a:spcPts val="0"/>
              </a:spcBef>
            </a:pPr>
            <a:endParaRPr lang="en-IN" sz="3100" dirty="0" smtClean="0"/>
          </a:p>
          <a:p>
            <a:pPr lvl="0" algn="just">
              <a:lnSpc>
                <a:spcPct val="120000"/>
              </a:lnSpc>
              <a:spcBef>
                <a:spcPts val="0"/>
              </a:spcBef>
            </a:pPr>
            <a:r>
              <a:rPr lang="en-IN" sz="3100" dirty="0" smtClean="0"/>
              <a:t>It would be a destination based consumption tax. </a:t>
            </a:r>
          </a:p>
          <a:p>
            <a:pPr lvl="0" algn="just">
              <a:lnSpc>
                <a:spcPct val="120000"/>
              </a:lnSpc>
              <a:spcBef>
                <a:spcPts val="0"/>
              </a:spcBef>
            </a:pPr>
            <a:endParaRPr lang="en-IN" sz="3100" dirty="0" smtClean="0"/>
          </a:p>
          <a:p>
            <a:pPr lvl="0" algn="just">
              <a:lnSpc>
                <a:spcPct val="120000"/>
              </a:lnSpc>
              <a:spcBef>
                <a:spcPts val="0"/>
              </a:spcBef>
            </a:pPr>
            <a:r>
              <a:rPr lang="en-IN" sz="3100" dirty="0" smtClean="0"/>
              <a:t>It would be a dual GST with the Centre and States simultaneously levying it on a common tax base. </a:t>
            </a:r>
          </a:p>
          <a:p>
            <a:pPr lvl="0" algn="just">
              <a:lnSpc>
                <a:spcPct val="120000"/>
              </a:lnSpc>
              <a:spcBef>
                <a:spcPts val="0"/>
              </a:spcBef>
            </a:pPr>
            <a:endParaRPr lang="en-IN" sz="3100" dirty="0" smtClean="0"/>
          </a:p>
          <a:p>
            <a:pPr lvl="0" algn="just">
              <a:lnSpc>
                <a:spcPct val="120000"/>
              </a:lnSpc>
              <a:spcBef>
                <a:spcPts val="0"/>
              </a:spcBef>
            </a:pPr>
            <a:r>
              <a:rPr lang="en-IN" sz="3100" dirty="0" smtClean="0"/>
              <a:t>The GST to be levied by the Centre would be called Central GST (CGST) and that to be levied by States would be called State GST (SGST). </a:t>
            </a:r>
          </a:p>
          <a:p>
            <a:pPr lvl="0" algn="just">
              <a:lnSpc>
                <a:spcPct val="120000"/>
              </a:lnSpc>
              <a:spcBef>
                <a:spcPts val="0"/>
              </a:spcBef>
            </a:pPr>
            <a:endParaRPr lang="en-IN" sz="3100" dirty="0" smtClean="0"/>
          </a:p>
          <a:p>
            <a:pPr lvl="0" algn="just">
              <a:lnSpc>
                <a:spcPct val="120000"/>
              </a:lnSpc>
              <a:spcBef>
                <a:spcPts val="0"/>
              </a:spcBef>
            </a:pPr>
            <a:r>
              <a:rPr lang="en-IN" sz="3100" dirty="0" smtClean="0"/>
              <a:t>The GST would apply to all goods other than alcoholic liquor for human consumption and five petroleum products.</a:t>
            </a:r>
          </a:p>
          <a:p>
            <a:pPr lvl="0" algn="just">
              <a:lnSpc>
                <a:spcPct val="120000"/>
              </a:lnSpc>
              <a:spcBef>
                <a:spcPts val="0"/>
              </a:spcBef>
            </a:pPr>
            <a:endParaRPr lang="en-IN" sz="3100" dirty="0" smtClean="0"/>
          </a:p>
          <a:p>
            <a:pPr lvl="0" algn="just">
              <a:lnSpc>
                <a:spcPct val="120000"/>
              </a:lnSpc>
              <a:spcBef>
                <a:spcPts val="0"/>
              </a:spcBef>
            </a:pPr>
            <a:r>
              <a:rPr lang="en-IN" sz="3100" dirty="0" smtClean="0"/>
              <a:t>The GST would apply to all services barring a few already specified.</a:t>
            </a:r>
          </a:p>
          <a:p>
            <a:pPr lvl="0" algn="just">
              <a:lnSpc>
                <a:spcPct val="120000"/>
              </a:lnSpc>
              <a:spcBef>
                <a:spcPts val="0"/>
              </a:spcBef>
            </a:pPr>
            <a:endParaRPr lang="en-IN" sz="3100" dirty="0" smtClean="0"/>
          </a:p>
          <a:p>
            <a:endParaRPr lang="en-IN"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762000"/>
          </a:xfrm>
        </p:spPr>
        <p:txBody>
          <a:bodyPr>
            <a:noAutofit/>
          </a:bodyPr>
          <a:lstStyle/>
          <a:p>
            <a:r>
              <a:rPr lang="en-US" sz="2600" b="1" dirty="0" smtClean="0">
                <a:ea typeface="Verdana" pitchFamily="34" charset="0"/>
                <a:cs typeface="Calibri" pitchFamily="34" charset="0"/>
              </a:rPr>
              <a:t>INPUT TAX CREDIT.. Contd.</a:t>
            </a:r>
            <a:r>
              <a:rPr lang="en-US" sz="2400" dirty="0" smtClean="0">
                <a:ea typeface="Verdana" pitchFamily="34" charset="0"/>
                <a:cs typeface="Calibri" pitchFamily="34" charset="0"/>
              </a:rPr>
              <a:t/>
            </a:r>
            <a:br>
              <a:rPr lang="en-US" sz="2400" dirty="0" smtClean="0">
                <a:ea typeface="Verdana" pitchFamily="34" charset="0"/>
                <a:cs typeface="Calibri" pitchFamily="34" charset="0"/>
              </a:rPr>
            </a:br>
            <a:endParaRPr lang="en-IN" sz="2400" dirty="0"/>
          </a:p>
        </p:txBody>
      </p:sp>
      <p:sp>
        <p:nvSpPr>
          <p:cNvPr id="3" name="Content Placeholder 2"/>
          <p:cNvSpPr>
            <a:spLocks noGrp="1"/>
          </p:cNvSpPr>
          <p:nvPr>
            <p:ph idx="1"/>
          </p:nvPr>
        </p:nvSpPr>
        <p:spPr>
          <a:xfrm>
            <a:off x="381000" y="1066800"/>
            <a:ext cx="7762900" cy="5411807"/>
          </a:xfrm>
        </p:spPr>
        <p:txBody>
          <a:bodyPr>
            <a:normAutofit lnSpcReduction="10000"/>
          </a:bodyPr>
          <a:lstStyle/>
          <a:p>
            <a:pPr algn="just">
              <a:buSzPct val="170000"/>
            </a:pPr>
            <a:endParaRPr lang="en-US" sz="2000" dirty="0" smtClean="0">
              <a:latin typeface="Calibri" pitchFamily="34" charset="0"/>
              <a:ea typeface="Verdana" pitchFamily="34" charset="0"/>
              <a:cs typeface="Calibri" pitchFamily="34" charset="0"/>
            </a:endParaRPr>
          </a:p>
          <a:p>
            <a:pPr algn="just">
              <a:buSzPct val="170000"/>
            </a:pPr>
            <a:r>
              <a:rPr lang="en-US" sz="2000" dirty="0" smtClean="0">
                <a:latin typeface="Calibri" pitchFamily="34" charset="0"/>
                <a:ea typeface="Verdana" pitchFamily="34" charset="0"/>
                <a:cs typeface="Calibri" pitchFamily="34" charset="0"/>
              </a:rPr>
              <a:t>Manner of utilization of credit</a:t>
            </a:r>
          </a:p>
          <a:p>
            <a:pPr lvl="1" algn="just">
              <a:buSzPct val="95000"/>
              <a:buNone/>
            </a:pPr>
            <a:endParaRPr lang="en-US" sz="2000" dirty="0" smtClean="0">
              <a:latin typeface="Calibri" pitchFamily="34" charset="0"/>
              <a:ea typeface="Verdana" pitchFamily="34" charset="0"/>
              <a:cs typeface="Calibri" pitchFamily="34" charset="0"/>
            </a:endParaRPr>
          </a:p>
          <a:p>
            <a:pPr lvl="1" algn="just">
              <a:buSzPct val="95000"/>
              <a:buFont typeface="Arial" pitchFamily="34" charset="0"/>
              <a:buChar char="•"/>
            </a:pPr>
            <a:r>
              <a:rPr lang="en-US" sz="2000" dirty="0" smtClean="0">
                <a:latin typeface="Calibri" pitchFamily="34" charset="0"/>
                <a:ea typeface="Verdana" pitchFamily="34" charset="0"/>
                <a:cs typeface="Calibri" pitchFamily="34" charset="0"/>
              </a:rPr>
              <a:t>ITC on account of CGST shall first be utilized towards payment of CGST; the amount remaining, if any shall be utilized towards payment of IGST</a:t>
            </a:r>
          </a:p>
          <a:p>
            <a:pPr lvl="1" algn="just">
              <a:buSzPct val="95000"/>
              <a:buFont typeface="Arial" pitchFamily="34" charset="0"/>
              <a:buChar char="•"/>
            </a:pPr>
            <a:endParaRPr lang="en-US" sz="2000" dirty="0" smtClean="0">
              <a:latin typeface="Calibri" pitchFamily="34" charset="0"/>
              <a:ea typeface="Verdana" pitchFamily="34" charset="0"/>
              <a:cs typeface="Calibri" pitchFamily="34" charset="0"/>
            </a:endParaRPr>
          </a:p>
          <a:p>
            <a:pPr lvl="1" algn="just">
              <a:buSzPct val="95000"/>
              <a:buFont typeface="Arial" pitchFamily="34" charset="0"/>
              <a:buChar char="•"/>
            </a:pPr>
            <a:r>
              <a:rPr lang="en-US" sz="2000" dirty="0" smtClean="0">
                <a:latin typeface="Calibri" pitchFamily="34" charset="0"/>
                <a:ea typeface="Verdana" pitchFamily="34" charset="0"/>
                <a:cs typeface="Calibri" pitchFamily="34" charset="0"/>
              </a:rPr>
              <a:t>ITC on account of SGST shall first be utilized towards payment of SGST; the amount remaining, if any shall be utilized towards payment of IGST.</a:t>
            </a:r>
          </a:p>
          <a:p>
            <a:pPr lvl="1" algn="just">
              <a:buSzPct val="95000"/>
              <a:buFont typeface="Arial" pitchFamily="34" charset="0"/>
              <a:buChar char="•"/>
            </a:pPr>
            <a:endParaRPr lang="en-US" sz="2000" dirty="0" smtClean="0">
              <a:latin typeface="Calibri" pitchFamily="34" charset="0"/>
              <a:ea typeface="Verdana" pitchFamily="34" charset="0"/>
              <a:cs typeface="Calibri" pitchFamily="34" charset="0"/>
            </a:endParaRPr>
          </a:p>
          <a:p>
            <a:pPr lvl="1" algn="just">
              <a:buSzPct val="95000"/>
              <a:buFont typeface="Arial" pitchFamily="34" charset="0"/>
              <a:buChar char="•"/>
            </a:pPr>
            <a:r>
              <a:rPr lang="en-US" sz="2000" dirty="0" smtClean="0">
                <a:latin typeface="Calibri" pitchFamily="34" charset="0"/>
                <a:ea typeface="Verdana" pitchFamily="34" charset="0"/>
                <a:cs typeface="Calibri" pitchFamily="34" charset="0"/>
              </a:rPr>
              <a:t>No ITC on account of CGST shall be utilized towards payment of SGST and vice versa.</a:t>
            </a:r>
          </a:p>
          <a:p>
            <a:pPr lvl="1" algn="just">
              <a:buSzPct val="95000"/>
              <a:buFont typeface="Arial" pitchFamily="34" charset="0"/>
              <a:buChar char="•"/>
            </a:pPr>
            <a:endParaRPr lang="en-US" sz="2000" dirty="0" smtClean="0">
              <a:latin typeface="Calibri" pitchFamily="34" charset="0"/>
              <a:ea typeface="Verdana" pitchFamily="34" charset="0"/>
              <a:cs typeface="Calibri" pitchFamily="34" charset="0"/>
            </a:endParaRPr>
          </a:p>
          <a:p>
            <a:pPr lvl="1" algn="just">
              <a:buSzPct val="95000"/>
              <a:buFont typeface="Arial" pitchFamily="34" charset="0"/>
              <a:buChar char="•"/>
            </a:pPr>
            <a:r>
              <a:rPr lang="en-US" sz="2000" dirty="0" smtClean="0">
                <a:latin typeface="Calibri" pitchFamily="34" charset="0"/>
                <a:ea typeface="Verdana" pitchFamily="34" charset="0"/>
                <a:cs typeface="Calibri" pitchFamily="34" charset="0"/>
              </a:rPr>
              <a:t>ITC on account of IGST shall first be utilized towards payment of IGST; the amount remaining, if any shall be utilized towards payment of CGST and SGST, in that order.</a:t>
            </a:r>
          </a:p>
          <a:p>
            <a:pPr lvl="1" algn="just">
              <a:buSzPct val="95000"/>
              <a:buFont typeface="Arial" pitchFamily="34" charset="0"/>
              <a:buChar char="•"/>
            </a:pPr>
            <a:endParaRPr lang="en-US" sz="2000" dirty="0" smtClean="0">
              <a:latin typeface="Calibri" pitchFamily="34" charset="0"/>
              <a:ea typeface="Verdana" pitchFamily="34" charset="0"/>
              <a:cs typeface="Calibri" pitchFamily="34" charset="0"/>
            </a:endParaRPr>
          </a:p>
          <a:p>
            <a:pPr>
              <a:buNone/>
            </a:pPr>
            <a:endParaRPr lang="en-IN"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40</a:t>
            </a:fld>
            <a:endParaRPr lang="en-US"/>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301038" cy="714356"/>
          </a:xfrm>
        </p:spPr>
        <p:txBody>
          <a:bodyPr>
            <a:normAutofit fontScale="90000"/>
          </a:bodyPr>
          <a:lstStyle/>
          <a:p>
            <a:r>
              <a:rPr lang="en-US" sz="2600" b="1" dirty="0" smtClean="0">
                <a:ea typeface="Verdana" pitchFamily="34" charset="0"/>
                <a:cs typeface="Calibri" pitchFamily="34" charset="0"/>
              </a:rPr>
              <a:t>REGISTRATION</a:t>
            </a:r>
            <a:br>
              <a:rPr lang="en-US" sz="2600" b="1" dirty="0" smtClean="0">
                <a:ea typeface="Verdana" pitchFamily="34" charset="0"/>
                <a:cs typeface="Calibri" pitchFamily="34" charset="0"/>
              </a:rPr>
            </a:br>
            <a:endParaRPr lang="en-IN" sz="2200" b="1" dirty="0">
              <a:ea typeface="Verdana" pitchFamily="34" charset="0"/>
              <a:cs typeface="Calibri" pitchFamily="34" charset="0"/>
            </a:endParaRPr>
          </a:p>
        </p:txBody>
      </p:sp>
      <p:sp>
        <p:nvSpPr>
          <p:cNvPr id="3" name="Content Placeholder 2"/>
          <p:cNvSpPr>
            <a:spLocks noGrp="1"/>
          </p:cNvSpPr>
          <p:nvPr>
            <p:ph idx="1"/>
          </p:nvPr>
        </p:nvSpPr>
        <p:spPr>
          <a:xfrm>
            <a:off x="228600" y="990600"/>
            <a:ext cx="7843862" cy="5786478"/>
          </a:xfrm>
        </p:spPr>
        <p:txBody>
          <a:bodyPr>
            <a:noAutofit/>
          </a:bodyPr>
          <a:lstStyle/>
          <a:p>
            <a:pPr algn="just">
              <a:buSzPct val="170000"/>
            </a:pPr>
            <a:endParaRPr lang="en-US" sz="2000" dirty="0" smtClean="0">
              <a:latin typeface="Calibri" pitchFamily="34" charset="0"/>
              <a:ea typeface="Verdana" pitchFamily="34" charset="0"/>
              <a:cs typeface="Calibri" pitchFamily="34" charset="0"/>
            </a:endParaRPr>
          </a:p>
          <a:p>
            <a:pPr algn="just">
              <a:buSzPct val="170000"/>
            </a:pPr>
            <a:r>
              <a:rPr lang="en-US" sz="2000" dirty="0" smtClean="0">
                <a:latin typeface="Calibri" pitchFamily="34" charset="0"/>
                <a:ea typeface="Verdana" pitchFamily="34" charset="0"/>
                <a:cs typeface="Calibri" pitchFamily="34" charset="0"/>
              </a:rPr>
              <a:t>Liability to be registered</a:t>
            </a:r>
          </a:p>
          <a:p>
            <a:pPr algn="just">
              <a:spcBef>
                <a:spcPts val="0"/>
              </a:spcBef>
              <a:buSzPct val="170000"/>
              <a:buNone/>
            </a:pPr>
            <a:endParaRPr lang="en-US" sz="600" dirty="0" smtClean="0">
              <a:latin typeface="Calibri" pitchFamily="34" charset="0"/>
              <a:ea typeface="Verdana" pitchFamily="34" charset="0"/>
              <a:cs typeface="Calibri" pitchFamily="34" charset="0"/>
            </a:endParaRPr>
          </a:p>
          <a:p>
            <a:pPr lvl="1" algn="just">
              <a:spcBef>
                <a:spcPts val="0"/>
              </a:spcBef>
              <a:buSzPct val="95000"/>
              <a:buFont typeface="Wingdings" pitchFamily="2" charset="2"/>
              <a:buChar char="Ø"/>
            </a:pPr>
            <a:r>
              <a:rPr lang="en-US" sz="2000" dirty="0" smtClean="0">
                <a:latin typeface="Calibri" pitchFamily="34" charset="0"/>
                <a:ea typeface="Verdana" pitchFamily="34" charset="0"/>
                <a:cs typeface="Calibri" pitchFamily="34" charset="0"/>
              </a:rPr>
              <a:t>Every person who is registered or who holds a license under an earlier law</a:t>
            </a:r>
          </a:p>
          <a:p>
            <a:pPr lvl="1" algn="just">
              <a:spcBef>
                <a:spcPts val="0"/>
              </a:spcBef>
              <a:buSzPct val="95000"/>
              <a:buNone/>
            </a:pPr>
            <a:endParaRPr lang="en-IN" sz="100" dirty="0" smtClean="0">
              <a:latin typeface="Calibri" pitchFamily="34" charset="0"/>
              <a:ea typeface="Verdana" pitchFamily="34" charset="0"/>
              <a:cs typeface="Calibri" pitchFamily="34" charset="0"/>
            </a:endParaRPr>
          </a:p>
          <a:p>
            <a:pPr lvl="1" algn="just">
              <a:spcBef>
                <a:spcPts val="0"/>
              </a:spcBef>
              <a:buSzPct val="95000"/>
              <a:buFont typeface="Wingdings" pitchFamily="2" charset="2"/>
              <a:buChar char="Ø"/>
            </a:pPr>
            <a:r>
              <a:rPr lang="en-US" sz="2000" dirty="0" smtClean="0">
                <a:latin typeface="Calibri" pitchFamily="34" charset="0"/>
                <a:ea typeface="Verdana" pitchFamily="34" charset="0"/>
                <a:cs typeface="Calibri" pitchFamily="34" charset="0"/>
              </a:rPr>
              <a:t>Every person whose turnover in a year exceeds Rs. [18 </a:t>
            </a:r>
            <a:r>
              <a:rPr lang="en-US" sz="2000" dirty="0" err="1" smtClean="0">
                <a:latin typeface="Calibri" pitchFamily="34" charset="0"/>
                <a:ea typeface="Verdana" pitchFamily="34" charset="0"/>
                <a:cs typeface="Calibri" pitchFamily="34" charset="0"/>
              </a:rPr>
              <a:t>lakhs</a:t>
            </a:r>
            <a:r>
              <a:rPr lang="en-US" sz="2000" dirty="0" smtClean="0">
                <a:latin typeface="Calibri" pitchFamily="34" charset="0"/>
                <a:ea typeface="Verdana" pitchFamily="34" charset="0"/>
                <a:cs typeface="Calibri" pitchFamily="34" charset="0"/>
              </a:rPr>
              <a:t>]</a:t>
            </a:r>
          </a:p>
          <a:p>
            <a:pPr algn="just">
              <a:buSzPct val="170000"/>
            </a:pPr>
            <a:r>
              <a:rPr lang="en-US" sz="2000" dirty="0" smtClean="0">
                <a:latin typeface="Calibri" pitchFamily="34" charset="0"/>
                <a:ea typeface="Verdana" pitchFamily="34" charset="0"/>
                <a:cs typeface="Calibri" pitchFamily="34" charset="0"/>
              </a:rPr>
              <a:t>Liability to be registered irrespective of threshold </a:t>
            </a:r>
          </a:p>
          <a:p>
            <a:pPr algn="just">
              <a:buSzPct val="170000"/>
              <a:buNone/>
            </a:pPr>
            <a:endParaRPr lang="en-US" sz="400" dirty="0" smtClean="0">
              <a:latin typeface="Calibri" pitchFamily="34" charset="0"/>
              <a:ea typeface="Verdana" pitchFamily="34" charset="0"/>
              <a:cs typeface="Calibri" pitchFamily="34" charset="0"/>
            </a:endParaRPr>
          </a:p>
          <a:p>
            <a:pPr lvl="1" algn="just">
              <a:lnSpc>
                <a:spcPct val="110000"/>
              </a:lnSpc>
              <a:spcBef>
                <a:spcPts val="0"/>
              </a:spcBef>
              <a:buSzPct val="95000"/>
              <a:buFont typeface="Wingdings" pitchFamily="2" charset="2"/>
              <a:buChar char="Ø"/>
            </a:pPr>
            <a:r>
              <a:rPr lang="en-US" sz="2000" dirty="0" smtClean="0">
                <a:latin typeface="Calibri" pitchFamily="34" charset="0"/>
                <a:ea typeface="Verdana" pitchFamily="34" charset="0"/>
                <a:cs typeface="Calibri" pitchFamily="34" charset="0"/>
              </a:rPr>
              <a:t>Persons making inter-State taxable supply</a:t>
            </a:r>
          </a:p>
          <a:p>
            <a:pPr lvl="1" algn="just">
              <a:lnSpc>
                <a:spcPct val="110000"/>
              </a:lnSpc>
              <a:spcBef>
                <a:spcPts val="0"/>
              </a:spcBef>
              <a:buSzPct val="95000"/>
              <a:buFont typeface="Wingdings" pitchFamily="2" charset="2"/>
              <a:buChar char="Ø"/>
            </a:pPr>
            <a:r>
              <a:rPr lang="en-US" sz="2000" dirty="0" smtClean="0">
                <a:latin typeface="Calibri" pitchFamily="34" charset="0"/>
                <a:ea typeface="Verdana" pitchFamily="34" charset="0"/>
                <a:cs typeface="Calibri" pitchFamily="34" charset="0"/>
              </a:rPr>
              <a:t>Persons required to pay tax under reverse charge</a:t>
            </a:r>
          </a:p>
          <a:p>
            <a:pPr lvl="1" algn="just">
              <a:lnSpc>
                <a:spcPct val="110000"/>
              </a:lnSpc>
              <a:spcBef>
                <a:spcPts val="0"/>
              </a:spcBef>
              <a:buSzPct val="95000"/>
              <a:buFont typeface="Wingdings" pitchFamily="2" charset="2"/>
              <a:buChar char="Ø"/>
            </a:pPr>
            <a:r>
              <a:rPr lang="en-US" sz="2000" dirty="0" smtClean="0">
                <a:latin typeface="Calibri" pitchFamily="34" charset="0"/>
                <a:ea typeface="Verdana" pitchFamily="34" charset="0"/>
                <a:cs typeface="Calibri" pitchFamily="34" charset="0"/>
              </a:rPr>
              <a:t>Casual and non-resident taxable persons</a:t>
            </a:r>
          </a:p>
          <a:p>
            <a:pPr lvl="1" algn="just">
              <a:lnSpc>
                <a:spcPct val="110000"/>
              </a:lnSpc>
              <a:spcBef>
                <a:spcPts val="0"/>
              </a:spcBef>
              <a:buSzPct val="95000"/>
              <a:buFont typeface="Wingdings" pitchFamily="2" charset="2"/>
              <a:buChar char="Ø"/>
            </a:pPr>
            <a:r>
              <a:rPr lang="en-US" sz="2000" dirty="0" smtClean="0">
                <a:latin typeface="Calibri" pitchFamily="34" charset="0"/>
                <a:ea typeface="Verdana" pitchFamily="34" charset="0"/>
                <a:cs typeface="Calibri" pitchFamily="34" charset="0"/>
              </a:rPr>
              <a:t>E-Commerce operator </a:t>
            </a:r>
          </a:p>
          <a:p>
            <a:pPr lvl="1" algn="just">
              <a:lnSpc>
                <a:spcPct val="110000"/>
              </a:lnSpc>
              <a:spcBef>
                <a:spcPts val="0"/>
              </a:spcBef>
              <a:buSzPct val="95000"/>
              <a:buFont typeface="Wingdings" pitchFamily="2" charset="2"/>
              <a:buChar char="Ø"/>
            </a:pPr>
            <a:r>
              <a:rPr lang="en-US" sz="2000" dirty="0" smtClean="0">
                <a:latin typeface="Calibri" pitchFamily="34" charset="0"/>
                <a:ea typeface="Verdana" pitchFamily="34" charset="0"/>
                <a:cs typeface="Calibri" pitchFamily="34" charset="0"/>
              </a:rPr>
              <a:t>Persons who supply goods through e-commerce operator</a:t>
            </a:r>
          </a:p>
          <a:p>
            <a:pPr lvl="1" algn="just">
              <a:lnSpc>
                <a:spcPct val="110000"/>
              </a:lnSpc>
              <a:spcBef>
                <a:spcPts val="0"/>
              </a:spcBef>
              <a:buSzPct val="95000"/>
              <a:buFont typeface="Wingdings" pitchFamily="2" charset="2"/>
              <a:buChar char="Ø"/>
            </a:pPr>
            <a:r>
              <a:rPr lang="en-US" sz="2000" dirty="0" smtClean="0">
                <a:latin typeface="Calibri" pitchFamily="34" charset="0"/>
                <a:ea typeface="Verdana" pitchFamily="34" charset="0"/>
                <a:cs typeface="Calibri" pitchFamily="34" charset="0"/>
              </a:rPr>
              <a:t>An aggregator who supplies services under his brand name</a:t>
            </a:r>
          </a:p>
          <a:p>
            <a:pPr lvl="1" algn="just">
              <a:lnSpc>
                <a:spcPct val="110000"/>
              </a:lnSpc>
              <a:spcBef>
                <a:spcPts val="0"/>
              </a:spcBef>
              <a:buSzPct val="95000"/>
              <a:buFont typeface="Wingdings" pitchFamily="2" charset="2"/>
              <a:buChar char="Ø"/>
            </a:pPr>
            <a:r>
              <a:rPr lang="en-US" sz="2000" dirty="0" smtClean="0">
                <a:latin typeface="Calibri" pitchFamily="34" charset="0"/>
                <a:ea typeface="Verdana" pitchFamily="34" charset="0"/>
                <a:cs typeface="Calibri" pitchFamily="34" charset="0"/>
              </a:rPr>
              <a:t>Persons who supply goods and/or services on behalf of a registered taxable person. </a:t>
            </a:r>
          </a:p>
          <a:p>
            <a:pPr lvl="1" algn="just">
              <a:lnSpc>
                <a:spcPct val="110000"/>
              </a:lnSpc>
              <a:spcBef>
                <a:spcPts val="0"/>
              </a:spcBef>
              <a:buSzPct val="95000"/>
              <a:buFont typeface="Wingdings" pitchFamily="2" charset="2"/>
              <a:buChar char="Ø"/>
            </a:pPr>
            <a:r>
              <a:rPr lang="en-US" sz="2000" dirty="0" smtClean="0">
                <a:latin typeface="Calibri" pitchFamily="34" charset="0"/>
                <a:ea typeface="Verdana" pitchFamily="34" charset="0"/>
                <a:cs typeface="Calibri" pitchFamily="34" charset="0"/>
              </a:rPr>
              <a:t>Input Service Distributor</a:t>
            </a:r>
          </a:p>
          <a:p>
            <a:pPr lvl="1" algn="just">
              <a:lnSpc>
                <a:spcPct val="110000"/>
              </a:lnSpc>
              <a:spcBef>
                <a:spcPts val="0"/>
              </a:spcBef>
              <a:buSzPct val="95000"/>
              <a:buFont typeface="Wingdings" pitchFamily="2" charset="2"/>
              <a:buChar char="Ø"/>
            </a:pPr>
            <a:r>
              <a:rPr lang="en-US" sz="2000" dirty="0" smtClean="0">
                <a:latin typeface="Calibri" pitchFamily="34" charset="0"/>
                <a:ea typeface="Verdana" pitchFamily="34" charset="0"/>
                <a:cs typeface="Calibri" pitchFamily="34" charset="0"/>
              </a:rPr>
              <a:t>Persons required to deduct tax at source</a:t>
            </a:r>
          </a:p>
          <a:p>
            <a:pPr lvl="1">
              <a:spcBef>
                <a:spcPts val="0"/>
              </a:spcBef>
              <a:buSzPct val="95000"/>
              <a:buFont typeface="Arial" pitchFamily="34" charset="0"/>
              <a:buChar char="•"/>
            </a:pPr>
            <a:endParaRPr lang="en-US" sz="2000" dirty="0" smtClean="0">
              <a:latin typeface="Calibri" pitchFamily="34" charset="0"/>
              <a:ea typeface="Verdana" pitchFamily="34" charset="0"/>
              <a:cs typeface="Calibri" pitchFamily="34" charset="0"/>
            </a:endParaRPr>
          </a:p>
          <a:p>
            <a:pPr lvl="1">
              <a:buSzPct val="200000"/>
              <a:buNone/>
            </a:pPr>
            <a:endParaRPr lang="en-US" sz="2000" dirty="0" smtClean="0">
              <a:latin typeface="Calibri" pitchFamily="34" charset="0"/>
              <a:ea typeface="Verdana" pitchFamily="34" charset="0"/>
              <a:cs typeface="Calibri" pitchFamily="34" charset="0"/>
            </a:endParaRPr>
          </a:p>
          <a:p>
            <a:pPr>
              <a:buSzPct val="170000"/>
            </a:pPr>
            <a:endParaRPr lang="en-US" sz="1200" dirty="0" smtClean="0">
              <a:latin typeface="Calibri" pitchFamily="34" charset="0"/>
              <a:ea typeface="Verdana" pitchFamily="34" charset="0"/>
              <a:cs typeface="Calibri" pitchFamily="34" charset="0"/>
            </a:endParaRPr>
          </a:p>
          <a:p>
            <a:pPr>
              <a:buSzPct val="170000"/>
            </a:pPr>
            <a:endParaRPr lang="en-US" sz="1200" dirty="0" smtClean="0">
              <a:latin typeface="Calibri" pitchFamily="34" charset="0"/>
              <a:ea typeface="Verdana" pitchFamily="34" charset="0"/>
              <a:cs typeface="Calibri" pitchFamily="34" charset="0"/>
            </a:endParaRPr>
          </a:p>
          <a:p>
            <a:pPr algn="just">
              <a:buSzPct val="170000"/>
              <a:buNone/>
            </a:pPr>
            <a:r>
              <a:rPr lang="en-US" sz="1200" dirty="0" smtClean="0">
                <a:latin typeface="Calibri" pitchFamily="34" charset="0"/>
                <a:ea typeface="Verdana" pitchFamily="34" charset="0"/>
                <a:cs typeface="Calibri" pitchFamily="34" charset="0"/>
              </a:rPr>
              <a:t> </a:t>
            </a:r>
            <a:endParaRPr lang="en-US" sz="1400" dirty="0" smtClean="0">
              <a:latin typeface="Calibri" pitchFamily="34" charset="0"/>
              <a:ea typeface="Verdana" pitchFamily="34" charset="0"/>
              <a:cs typeface="Calibri" pitchFamily="34" charset="0"/>
            </a:endParaRPr>
          </a:p>
          <a:p>
            <a:pPr>
              <a:buClrTx/>
              <a:buNone/>
            </a:pPr>
            <a:endParaRPr lang="en-US" sz="1400" dirty="0" smtClean="0">
              <a:latin typeface="Calibri" pitchFamily="34" charset="0"/>
              <a:ea typeface="Verdana" pitchFamily="34" charset="0"/>
              <a:cs typeface="Calibri" pitchFamily="34" charset="0"/>
            </a:endParaRPr>
          </a:p>
          <a:p>
            <a:pPr>
              <a:buClrTx/>
            </a:pPr>
            <a:endParaRPr lang="en-US" sz="1400" dirty="0" smtClean="0">
              <a:latin typeface="Calibri" pitchFamily="34" charset="0"/>
              <a:ea typeface="Verdana" pitchFamily="34" charset="0"/>
              <a:cs typeface="Calibri" pitchFamily="34" charset="0"/>
            </a:endParaRPr>
          </a:p>
          <a:p>
            <a:pPr>
              <a:buClrTx/>
            </a:pPr>
            <a:endParaRPr lang="en-US" sz="1400" dirty="0" smtClean="0">
              <a:latin typeface="Calibri" pitchFamily="34" charset="0"/>
              <a:ea typeface="Verdana" pitchFamily="34" charset="0"/>
              <a:cs typeface="Calibri" pitchFamily="34" charset="0"/>
            </a:endParaRPr>
          </a:p>
          <a:p>
            <a:pPr lvl="1" algn="just">
              <a:buClrTx/>
              <a:buNone/>
            </a:pPr>
            <a:endParaRPr lang="en-US" sz="1400" dirty="0" smtClean="0">
              <a:latin typeface="Calibri" pitchFamily="34" charset="0"/>
              <a:ea typeface="Verdana" pitchFamily="34" charset="0"/>
              <a:cs typeface="Calibri" pitchFamily="34" charset="0"/>
            </a:endParaRPr>
          </a:p>
          <a:p>
            <a:pPr>
              <a:buClrTx/>
            </a:pPr>
            <a:endParaRPr lang="en-US" sz="1600" dirty="0" smtClean="0">
              <a:latin typeface="Calibri" pitchFamily="34" charset="0"/>
              <a:ea typeface="Verdana" pitchFamily="34" charset="0"/>
              <a:cs typeface="Calibri" pitchFamily="34" charset="0"/>
            </a:endParaRPr>
          </a:p>
          <a:p>
            <a:pPr>
              <a:buClrTx/>
            </a:pPr>
            <a:endParaRPr lang="en-US" sz="1600" dirty="0" smtClean="0">
              <a:latin typeface="Calibri" pitchFamily="34" charset="0"/>
              <a:ea typeface="Verdana" pitchFamily="34" charset="0"/>
              <a:cs typeface="Calibri" pitchFamily="34" charset="0"/>
            </a:endParaRPr>
          </a:p>
          <a:p>
            <a:pPr>
              <a:buClrTx/>
            </a:pPr>
            <a:endParaRPr lang="en-US" sz="1400" dirty="0">
              <a:latin typeface="Calibri" pitchFamily="34" charset="0"/>
              <a:ea typeface="Verdana" pitchFamily="34" charset="0"/>
              <a:cs typeface="Calibri" pitchFamily="34" charset="0"/>
            </a:endParaRPr>
          </a:p>
          <a:p>
            <a:pPr lvl="1">
              <a:buClrTx/>
              <a:buNone/>
            </a:pPr>
            <a:endParaRPr lang="en-US" sz="1400" dirty="0" smtClean="0">
              <a:latin typeface="Calibri" pitchFamily="34" charset="0"/>
              <a:ea typeface="Verdana" pitchFamily="34" charset="0"/>
              <a:cs typeface="Calibri" pitchFamily="34" charset="0"/>
            </a:endParaRPr>
          </a:p>
          <a:p>
            <a:pPr lvl="1">
              <a:buClrTx/>
              <a:buFont typeface="Arial" pitchFamily="34" charset="0"/>
              <a:buChar char="•"/>
            </a:pPr>
            <a:endParaRPr lang="en-US" sz="1400" dirty="0" smtClean="0">
              <a:latin typeface="Calibri" pitchFamily="34" charset="0"/>
              <a:ea typeface="Verdana" pitchFamily="34" charset="0"/>
              <a:cs typeface="Calibri" pitchFamily="34" charset="0"/>
            </a:endParaRPr>
          </a:p>
          <a:p>
            <a:pPr>
              <a:buClrTx/>
              <a:buNone/>
            </a:pPr>
            <a:r>
              <a:rPr lang="en-US" sz="1400" dirty="0" smtClean="0">
                <a:latin typeface="Calibri" pitchFamily="34" charset="0"/>
                <a:ea typeface="Verdana" pitchFamily="34" charset="0"/>
                <a:cs typeface="Calibri" pitchFamily="34" charset="0"/>
              </a:rPr>
              <a:t>	</a:t>
            </a:r>
            <a:endParaRPr lang="en-IN" sz="1400" dirty="0" smtClean="0">
              <a:latin typeface="Calibri" pitchFamily="34" charset="0"/>
              <a:ea typeface="Verdana" pitchFamily="34" charset="0"/>
              <a:cs typeface="Calibri" pitchFamily="34" charset="0"/>
            </a:endParaRPr>
          </a:p>
          <a:p>
            <a:pPr algn="just">
              <a:buClrTx/>
            </a:pPr>
            <a:endParaRPr lang="en-IN" sz="1400" dirty="0">
              <a:latin typeface="Calibri" pitchFamily="34" charset="0"/>
              <a:ea typeface="Verdana" pitchFamily="34" charset="0"/>
              <a:cs typeface="Calibri"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41</a:t>
            </a:fld>
            <a:endParaRPr lang="en-US"/>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609600"/>
          </a:xfrm>
        </p:spPr>
        <p:txBody>
          <a:bodyPr>
            <a:normAutofit/>
          </a:bodyPr>
          <a:lstStyle/>
          <a:p>
            <a:r>
              <a:rPr lang="en-US" sz="2600" b="1" dirty="0" smtClean="0">
                <a:ea typeface="Verdana" pitchFamily="34" charset="0"/>
                <a:cs typeface="Calibri" pitchFamily="34" charset="0"/>
              </a:rPr>
              <a:t>REGISTRATION.. Contd.</a:t>
            </a:r>
            <a:endParaRPr lang="en-IN" sz="2600" dirty="0"/>
          </a:p>
        </p:txBody>
      </p:sp>
      <p:sp>
        <p:nvSpPr>
          <p:cNvPr id="3" name="Content Placeholder 2"/>
          <p:cNvSpPr>
            <a:spLocks noGrp="1"/>
          </p:cNvSpPr>
          <p:nvPr>
            <p:ph idx="1"/>
          </p:nvPr>
        </p:nvSpPr>
        <p:spPr>
          <a:xfrm>
            <a:off x="285720" y="685800"/>
            <a:ext cx="7929618" cy="6172200"/>
          </a:xfrm>
        </p:spPr>
        <p:txBody>
          <a:bodyPr>
            <a:normAutofit fontScale="25000" lnSpcReduction="20000"/>
          </a:bodyPr>
          <a:lstStyle/>
          <a:p>
            <a:pPr algn="just">
              <a:lnSpc>
                <a:spcPct val="120000"/>
              </a:lnSpc>
              <a:spcBef>
                <a:spcPts val="0"/>
              </a:spcBef>
              <a:buSzPct val="170000"/>
            </a:pPr>
            <a:endParaRPr lang="en-US" sz="7200" dirty="0" smtClean="0">
              <a:latin typeface="Calibri" pitchFamily="34" charset="0"/>
              <a:ea typeface="Verdana" pitchFamily="34" charset="0"/>
              <a:cs typeface="Calibri" pitchFamily="34" charset="0"/>
            </a:endParaRPr>
          </a:p>
          <a:p>
            <a:pPr algn="just">
              <a:lnSpc>
                <a:spcPct val="120000"/>
              </a:lnSpc>
              <a:spcBef>
                <a:spcPts val="0"/>
              </a:spcBef>
              <a:buSzPct val="170000"/>
            </a:pPr>
            <a:endParaRPr lang="en-US" sz="7200" dirty="0">
              <a:ea typeface="Verdana" pitchFamily="34" charset="0"/>
              <a:cs typeface="Calibri" pitchFamily="34" charset="0"/>
            </a:endParaRPr>
          </a:p>
          <a:p>
            <a:pPr algn="just">
              <a:lnSpc>
                <a:spcPct val="120000"/>
              </a:lnSpc>
              <a:spcBef>
                <a:spcPts val="0"/>
              </a:spcBef>
              <a:buSzPct val="170000"/>
            </a:pPr>
            <a:endParaRPr lang="en-US" sz="7200" dirty="0" smtClean="0">
              <a:latin typeface="Calibri" pitchFamily="34" charset="0"/>
              <a:ea typeface="Verdana" pitchFamily="34" charset="0"/>
              <a:cs typeface="Calibri" pitchFamily="34" charset="0"/>
            </a:endParaRPr>
          </a:p>
          <a:p>
            <a:pPr algn="just">
              <a:lnSpc>
                <a:spcPct val="120000"/>
              </a:lnSpc>
              <a:spcBef>
                <a:spcPts val="0"/>
              </a:spcBef>
              <a:buSzPct val="170000"/>
            </a:pPr>
            <a:r>
              <a:rPr lang="en-US" sz="7200" dirty="0" smtClean="0">
                <a:latin typeface="Calibri" pitchFamily="34" charset="0"/>
                <a:ea typeface="Verdana" pitchFamily="34" charset="0"/>
                <a:cs typeface="Calibri" pitchFamily="34" charset="0"/>
              </a:rPr>
              <a:t>A person, though not liable to be registered, may take registration voluntarily</a:t>
            </a:r>
            <a:endParaRPr lang="en-US" sz="7200" dirty="0" smtClean="0">
              <a:solidFill>
                <a:srgbClr val="0070C0"/>
              </a:solidFill>
              <a:latin typeface="Calibri" pitchFamily="34" charset="0"/>
              <a:ea typeface="Verdana" pitchFamily="34" charset="0"/>
              <a:cs typeface="Calibri" pitchFamily="34" charset="0"/>
            </a:endParaRPr>
          </a:p>
          <a:p>
            <a:pPr algn="just">
              <a:lnSpc>
                <a:spcPct val="120000"/>
              </a:lnSpc>
              <a:spcBef>
                <a:spcPts val="0"/>
              </a:spcBef>
              <a:buSzPct val="170000"/>
              <a:buNone/>
            </a:pPr>
            <a:endParaRPr lang="en-US" sz="7200" dirty="0" smtClean="0">
              <a:latin typeface="Calibri" pitchFamily="34" charset="0"/>
              <a:ea typeface="Verdana" pitchFamily="34" charset="0"/>
              <a:cs typeface="Calibri" pitchFamily="34" charset="0"/>
            </a:endParaRPr>
          </a:p>
          <a:p>
            <a:pPr algn="just">
              <a:lnSpc>
                <a:spcPct val="120000"/>
              </a:lnSpc>
              <a:spcBef>
                <a:spcPts val="0"/>
              </a:spcBef>
              <a:buSzPct val="170000"/>
            </a:pPr>
            <a:r>
              <a:rPr lang="en-US" sz="7200" dirty="0" smtClean="0">
                <a:latin typeface="Calibri" pitchFamily="34" charset="0"/>
                <a:ea typeface="Verdana" pitchFamily="34" charset="0"/>
                <a:cs typeface="Calibri" pitchFamily="34" charset="0"/>
              </a:rPr>
              <a:t>Registration to be granted State-wise.  A person having multiple business verticals in a State  may obtain separate registration</a:t>
            </a:r>
          </a:p>
          <a:p>
            <a:pPr algn="just">
              <a:lnSpc>
                <a:spcPct val="120000"/>
              </a:lnSpc>
              <a:spcBef>
                <a:spcPts val="0"/>
              </a:spcBef>
              <a:buSzPct val="170000"/>
              <a:buNone/>
            </a:pPr>
            <a:endParaRPr lang="en-US" sz="7200" dirty="0" smtClean="0">
              <a:latin typeface="Calibri" pitchFamily="34" charset="0"/>
              <a:ea typeface="Verdana" pitchFamily="34" charset="0"/>
              <a:cs typeface="Calibri" pitchFamily="34" charset="0"/>
            </a:endParaRPr>
          </a:p>
          <a:p>
            <a:pPr algn="just">
              <a:lnSpc>
                <a:spcPct val="120000"/>
              </a:lnSpc>
              <a:spcBef>
                <a:spcPts val="0"/>
              </a:spcBef>
              <a:buSzPct val="170000"/>
            </a:pPr>
            <a:r>
              <a:rPr lang="en-US" sz="7200" dirty="0" smtClean="0">
                <a:latin typeface="Calibri" pitchFamily="34" charset="0"/>
                <a:ea typeface="Verdana" pitchFamily="34" charset="0"/>
                <a:cs typeface="Calibri" pitchFamily="34" charset="0"/>
              </a:rPr>
              <a:t>UN agencies, Multilateral Organizations, Embassies etc. shall be granted a Unique Identity Number instead of registration</a:t>
            </a:r>
          </a:p>
          <a:p>
            <a:pPr algn="just">
              <a:lnSpc>
                <a:spcPct val="120000"/>
              </a:lnSpc>
              <a:spcBef>
                <a:spcPts val="0"/>
              </a:spcBef>
              <a:buSzPct val="170000"/>
              <a:buNone/>
            </a:pPr>
            <a:endParaRPr lang="en-US" sz="7200" dirty="0" smtClean="0">
              <a:latin typeface="Calibri" pitchFamily="34" charset="0"/>
              <a:ea typeface="Verdana" pitchFamily="34" charset="0"/>
              <a:cs typeface="Calibri" pitchFamily="34" charset="0"/>
            </a:endParaRPr>
          </a:p>
          <a:p>
            <a:pPr algn="just">
              <a:lnSpc>
                <a:spcPct val="120000"/>
              </a:lnSpc>
              <a:spcBef>
                <a:spcPts val="0"/>
              </a:spcBef>
              <a:buSzPct val="170000"/>
            </a:pPr>
            <a:r>
              <a:rPr lang="en-US" sz="7200" dirty="0" smtClean="0">
                <a:latin typeface="Calibri" pitchFamily="34" charset="0"/>
                <a:ea typeface="Verdana" pitchFamily="34" charset="0"/>
                <a:cs typeface="Calibri" pitchFamily="34" charset="0"/>
              </a:rPr>
              <a:t>Registration shall be approved by both the Central and State authorities.</a:t>
            </a:r>
          </a:p>
          <a:p>
            <a:pPr algn="just">
              <a:lnSpc>
                <a:spcPct val="120000"/>
              </a:lnSpc>
              <a:spcBef>
                <a:spcPts val="0"/>
              </a:spcBef>
              <a:buSzPct val="170000"/>
              <a:buNone/>
            </a:pPr>
            <a:endParaRPr lang="en-US" sz="7200" dirty="0" smtClean="0">
              <a:latin typeface="Calibri" pitchFamily="34" charset="0"/>
              <a:ea typeface="Verdana" pitchFamily="34" charset="0"/>
              <a:cs typeface="Calibri" pitchFamily="34" charset="0"/>
            </a:endParaRPr>
          </a:p>
          <a:p>
            <a:pPr algn="just">
              <a:lnSpc>
                <a:spcPct val="120000"/>
              </a:lnSpc>
              <a:spcBef>
                <a:spcPts val="0"/>
              </a:spcBef>
              <a:buSzPct val="170000"/>
            </a:pPr>
            <a:r>
              <a:rPr lang="en-US" sz="7200" dirty="0" smtClean="0">
                <a:latin typeface="Calibri" pitchFamily="34" charset="0"/>
                <a:ea typeface="Verdana" pitchFamily="34" charset="0"/>
                <a:cs typeface="Calibri" pitchFamily="34" charset="0"/>
              </a:rPr>
              <a:t>Registration shall be deemed to have been granted if no deficiency is communicated to the applicant within the prescribed period  </a:t>
            </a:r>
          </a:p>
          <a:p>
            <a:pPr algn="just">
              <a:lnSpc>
                <a:spcPct val="120000"/>
              </a:lnSpc>
              <a:spcBef>
                <a:spcPts val="0"/>
              </a:spcBef>
              <a:buSzPct val="170000"/>
              <a:buNone/>
            </a:pPr>
            <a:endParaRPr lang="en-US" sz="7200" dirty="0" smtClean="0">
              <a:latin typeface="Calibri" pitchFamily="34" charset="0"/>
              <a:ea typeface="Verdana" pitchFamily="34" charset="0"/>
              <a:cs typeface="Calibri" pitchFamily="34" charset="0"/>
            </a:endParaRPr>
          </a:p>
          <a:p>
            <a:pPr algn="just">
              <a:lnSpc>
                <a:spcPct val="120000"/>
              </a:lnSpc>
              <a:spcBef>
                <a:spcPts val="0"/>
              </a:spcBef>
              <a:buSzPct val="170000"/>
            </a:pPr>
            <a:r>
              <a:rPr lang="en-US" sz="7200" dirty="0" smtClean="0">
                <a:latin typeface="Calibri" pitchFamily="34" charset="0"/>
                <a:ea typeface="Verdana" pitchFamily="34" charset="0"/>
                <a:cs typeface="Calibri" pitchFamily="34" charset="0"/>
              </a:rPr>
              <a:t>Cancellation of registration under  CGST Act means  a cancellation of registration under SGST Act and vice-versa</a:t>
            </a:r>
            <a:endParaRPr lang="en-IN" sz="7200" dirty="0" smtClean="0">
              <a:latin typeface="Calibri" pitchFamily="34" charset="0"/>
              <a:ea typeface="Verdana" pitchFamily="34" charset="0"/>
              <a:cs typeface="Calibri" pitchFamily="34" charset="0"/>
            </a:endParaRPr>
          </a:p>
          <a:p>
            <a:pPr marL="342900" lvl="1" indent="-342900">
              <a:buFont typeface="Arial" pitchFamily="34" charset="0"/>
              <a:buChar char="•"/>
            </a:pPr>
            <a:endParaRPr lang="en-US" sz="2000" dirty="0" smtClean="0">
              <a:latin typeface="Calibri" pitchFamily="34" charset="0"/>
              <a:ea typeface="Verdana" pitchFamily="34" charset="0"/>
              <a:cs typeface="Calibri" pitchFamily="34" charset="0"/>
            </a:endParaRPr>
          </a:p>
          <a:p>
            <a:pPr marL="342900" lvl="1" indent="-342900">
              <a:buNone/>
            </a:pPr>
            <a:endParaRPr lang="en-US" sz="2000" dirty="0" smtClean="0">
              <a:latin typeface="Calibri" pitchFamily="34" charset="0"/>
              <a:ea typeface="Verdana" pitchFamily="34" charset="0"/>
              <a:cs typeface="Calibri" pitchFamily="34" charset="0"/>
            </a:endParaRPr>
          </a:p>
          <a:p>
            <a:endParaRPr lang="en-IN"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42</a:t>
            </a:fld>
            <a:endParaRPr lang="en-US"/>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186766" cy="685800"/>
          </a:xfrm>
        </p:spPr>
        <p:txBody>
          <a:bodyPr>
            <a:normAutofit fontScale="90000"/>
          </a:bodyPr>
          <a:lstStyle/>
          <a:p>
            <a:r>
              <a:rPr lang="en-US" sz="2600" b="1" dirty="0" smtClean="0">
                <a:ea typeface="Verdana" pitchFamily="34" charset="0"/>
                <a:cs typeface="Calibri" pitchFamily="34" charset="0"/>
              </a:rPr>
              <a:t>RETURN</a:t>
            </a:r>
            <a:br>
              <a:rPr lang="en-US" sz="2600" b="1" dirty="0" smtClean="0">
                <a:ea typeface="Verdana" pitchFamily="34" charset="0"/>
                <a:cs typeface="Calibri" pitchFamily="34" charset="0"/>
              </a:rPr>
            </a:br>
            <a:endParaRPr lang="en-IN" sz="2200" b="1" dirty="0"/>
          </a:p>
        </p:txBody>
      </p:sp>
      <p:sp>
        <p:nvSpPr>
          <p:cNvPr id="3" name="Content Placeholder 2"/>
          <p:cNvSpPr>
            <a:spLocks noGrp="1"/>
          </p:cNvSpPr>
          <p:nvPr>
            <p:ph idx="1"/>
          </p:nvPr>
        </p:nvSpPr>
        <p:spPr>
          <a:xfrm>
            <a:off x="457200" y="1219200"/>
            <a:ext cx="7686700" cy="6172200"/>
          </a:xfrm>
        </p:spPr>
        <p:txBody>
          <a:bodyPr>
            <a:noAutofit/>
          </a:bodyPr>
          <a:lstStyle/>
          <a:p>
            <a:pPr algn="just">
              <a:buClrTx/>
              <a:buSzPct val="170000"/>
            </a:pPr>
            <a:r>
              <a:rPr lang="en-US" sz="1900" dirty="0" smtClean="0">
                <a:latin typeface="Calibri" pitchFamily="34" charset="0"/>
                <a:ea typeface="Verdana" pitchFamily="34" charset="0"/>
                <a:cs typeface="Calibri" pitchFamily="34" charset="0"/>
              </a:rPr>
              <a:t>Taxpayers shall file monthly returns. Return to be filed within 20 days after the end of tax period</a:t>
            </a:r>
          </a:p>
          <a:p>
            <a:pPr algn="just">
              <a:buClrTx/>
              <a:buSzPct val="170000"/>
            </a:pPr>
            <a:endParaRPr lang="en-US" sz="1900" dirty="0" smtClean="0">
              <a:latin typeface="Calibri" pitchFamily="34" charset="0"/>
              <a:ea typeface="Verdana" pitchFamily="34" charset="0"/>
              <a:cs typeface="Calibri" pitchFamily="34" charset="0"/>
            </a:endParaRPr>
          </a:p>
          <a:p>
            <a:pPr algn="just">
              <a:buClrTx/>
              <a:buSzPct val="170000"/>
            </a:pPr>
            <a:r>
              <a:rPr lang="en-US" sz="1900" dirty="0" smtClean="0">
                <a:latin typeface="Calibri" pitchFamily="34" charset="0"/>
                <a:ea typeface="Verdana" pitchFamily="34" charset="0"/>
                <a:cs typeface="Calibri" pitchFamily="34" charset="0"/>
              </a:rPr>
              <a:t>Composition taxpayers shall file quarterly returns</a:t>
            </a:r>
          </a:p>
          <a:p>
            <a:pPr algn="just">
              <a:buClrTx/>
              <a:buSzPct val="170000"/>
              <a:buNone/>
            </a:pPr>
            <a:r>
              <a:rPr lang="en-US" sz="1900" dirty="0" smtClean="0">
                <a:latin typeface="Calibri" pitchFamily="34" charset="0"/>
                <a:ea typeface="Verdana" pitchFamily="34" charset="0"/>
                <a:cs typeface="Calibri" pitchFamily="34" charset="0"/>
              </a:rPr>
              <a:t>  </a:t>
            </a:r>
          </a:p>
          <a:p>
            <a:pPr algn="just">
              <a:buSzPct val="170000"/>
            </a:pPr>
            <a:r>
              <a:rPr lang="en-US" sz="1900" dirty="0" smtClean="0">
                <a:latin typeface="Calibri" pitchFamily="34" charset="0"/>
                <a:ea typeface="Verdana" pitchFamily="34" charset="0"/>
                <a:cs typeface="Calibri" pitchFamily="34" charset="0"/>
              </a:rPr>
              <a:t>ITC shall be provisionally allowed on filing of return</a:t>
            </a:r>
          </a:p>
          <a:p>
            <a:pPr algn="just">
              <a:buClrTx/>
              <a:buSzPct val="170000"/>
            </a:pPr>
            <a:endParaRPr lang="en-US" sz="1900" dirty="0" smtClean="0">
              <a:latin typeface="Calibri" pitchFamily="34" charset="0"/>
              <a:ea typeface="Verdana" pitchFamily="34" charset="0"/>
              <a:cs typeface="Calibri" pitchFamily="34" charset="0"/>
            </a:endParaRPr>
          </a:p>
          <a:p>
            <a:pPr algn="just">
              <a:buClrTx/>
              <a:buSzPct val="170000"/>
            </a:pPr>
            <a:r>
              <a:rPr lang="en-US" sz="1900" dirty="0" smtClean="0">
                <a:latin typeface="Calibri" pitchFamily="34" charset="0"/>
                <a:ea typeface="Verdana" pitchFamily="34" charset="0"/>
                <a:cs typeface="Calibri" pitchFamily="34" charset="0"/>
              </a:rPr>
              <a:t>Short-filing of return is allowed, but returns filed without payment of full tax shall not be treated as a valid return for allowing ITC in respect of supplies made by taxable person</a:t>
            </a:r>
          </a:p>
          <a:p>
            <a:pPr algn="just">
              <a:buClrTx/>
              <a:buSzPct val="170000"/>
              <a:buNone/>
            </a:pPr>
            <a:endParaRPr lang="en-IN" sz="1900" dirty="0" smtClean="0">
              <a:latin typeface="Calibri" pitchFamily="34" charset="0"/>
              <a:ea typeface="Verdana" pitchFamily="34" charset="0"/>
              <a:cs typeface="Calibri" pitchFamily="34" charset="0"/>
            </a:endParaRPr>
          </a:p>
          <a:p>
            <a:pPr algn="just">
              <a:buSzPct val="170000"/>
            </a:pPr>
            <a:r>
              <a:rPr lang="en-US" sz="1900" dirty="0" smtClean="0">
                <a:latin typeface="Calibri" pitchFamily="34" charset="0"/>
                <a:ea typeface="Verdana" pitchFamily="34" charset="0"/>
                <a:cs typeface="Calibri" pitchFamily="34" charset="0"/>
              </a:rPr>
              <a:t>Annual return to be filed on or before 31</a:t>
            </a:r>
            <a:r>
              <a:rPr lang="en-US" sz="1900" baseline="30000" dirty="0" smtClean="0">
                <a:latin typeface="Calibri" pitchFamily="34" charset="0"/>
                <a:ea typeface="Verdana" pitchFamily="34" charset="0"/>
                <a:cs typeface="Calibri" pitchFamily="34" charset="0"/>
              </a:rPr>
              <a:t>st</a:t>
            </a:r>
            <a:r>
              <a:rPr lang="en-US" sz="1900" dirty="0" smtClean="0">
                <a:latin typeface="Calibri" pitchFamily="34" charset="0"/>
                <a:ea typeface="Verdana" pitchFamily="34" charset="0"/>
                <a:cs typeface="Calibri" pitchFamily="34" charset="0"/>
              </a:rPr>
              <a:t> December following the end of the financial year </a:t>
            </a:r>
            <a:r>
              <a:rPr lang="en-US" sz="1900" b="1" dirty="0" smtClean="0">
                <a:latin typeface="Calibri" pitchFamily="34" charset="0"/>
                <a:ea typeface="Verdana" pitchFamily="34" charset="0"/>
                <a:cs typeface="Calibri" pitchFamily="34" charset="0"/>
              </a:rPr>
              <a:t> </a:t>
            </a:r>
          </a:p>
          <a:p>
            <a:pPr algn="just">
              <a:buSzPct val="170000"/>
              <a:buNone/>
            </a:pPr>
            <a:endParaRPr lang="en-US" sz="1900" b="1" dirty="0" smtClean="0">
              <a:latin typeface="Calibri" pitchFamily="34" charset="0"/>
              <a:ea typeface="Verdana" pitchFamily="34" charset="0"/>
              <a:cs typeface="Calibri" pitchFamily="34" charset="0"/>
            </a:endParaRPr>
          </a:p>
          <a:p>
            <a:pPr algn="just">
              <a:buSzPct val="170000"/>
            </a:pPr>
            <a:r>
              <a:rPr lang="en-US" sz="1900" dirty="0" smtClean="0">
                <a:latin typeface="Calibri" pitchFamily="34" charset="0"/>
                <a:ea typeface="Verdana" pitchFamily="34" charset="0"/>
                <a:cs typeface="Calibri" pitchFamily="34" charset="0"/>
              </a:rPr>
              <a:t>Audited statement of accounts and reconciliation statement to be submitted along with the Annual Return by certain taxable persons</a:t>
            </a:r>
          </a:p>
          <a:p>
            <a:pPr algn="just">
              <a:buClrTx/>
              <a:buSzPct val="170000"/>
            </a:pPr>
            <a:endParaRPr lang="en-US" sz="2000" dirty="0" smtClean="0">
              <a:latin typeface="Calibri" pitchFamily="34" charset="0"/>
              <a:ea typeface="Verdana" pitchFamily="34" charset="0"/>
              <a:cs typeface="Calibri" pitchFamily="34" charset="0"/>
            </a:endParaRPr>
          </a:p>
          <a:p>
            <a:pPr algn="just">
              <a:buClrTx/>
              <a:buSzPct val="170000"/>
              <a:buNone/>
            </a:pPr>
            <a:endParaRPr lang="en-US" sz="2000" dirty="0" smtClean="0">
              <a:latin typeface="Calibri" pitchFamily="34" charset="0"/>
              <a:ea typeface="Verdana" pitchFamily="34" charset="0"/>
              <a:cs typeface="Calibri" pitchFamily="34" charset="0"/>
            </a:endParaRPr>
          </a:p>
          <a:p>
            <a:pPr algn="just">
              <a:buClrTx/>
              <a:buSzPct val="170000"/>
              <a:buNone/>
            </a:pPr>
            <a:endParaRPr lang="en-US" sz="2000" dirty="0" smtClean="0">
              <a:latin typeface="Calibri" pitchFamily="34" charset="0"/>
              <a:ea typeface="Verdana" pitchFamily="34" charset="0"/>
              <a:cs typeface="Calibri" pitchFamily="34" charset="0"/>
            </a:endParaRPr>
          </a:p>
          <a:p>
            <a:pPr algn="just">
              <a:buClrTx/>
              <a:buNone/>
            </a:pPr>
            <a:endParaRPr lang="en-US" sz="2000" dirty="0" smtClean="0">
              <a:latin typeface="Calibri" pitchFamily="34" charset="0"/>
              <a:ea typeface="Verdana" pitchFamily="34" charset="0"/>
              <a:cs typeface="Calibri"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43</a:t>
            </a:fld>
            <a:endParaRPr lang="en-US"/>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115328" cy="762000"/>
          </a:xfrm>
        </p:spPr>
        <p:txBody>
          <a:bodyPr>
            <a:normAutofit/>
          </a:bodyPr>
          <a:lstStyle/>
          <a:p>
            <a:r>
              <a:rPr lang="en-US" sz="2600" b="1" dirty="0" smtClean="0">
                <a:ea typeface="Verdana" pitchFamily="34" charset="0"/>
                <a:cs typeface="Calibri" pitchFamily="34" charset="0"/>
              </a:rPr>
              <a:t>INVOICE MATCHING</a:t>
            </a:r>
            <a:br>
              <a:rPr lang="en-US" sz="2600" b="1" dirty="0" smtClean="0">
                <a:ea typeface="Verdana" pitchFamily="34" charset="0"/>
                <a:cs typeface="Calibri" pitchFamily="34" charset="0"/>
              </a:rPr>
            </a:br>
            <a:endParaRPr lang="en-IN" sz="2200" dirty="0"/>
          </a:p>
        </p:txBody>
      </p:sp>
      <p:sp>
        <p:nvSpPr>
          <p:cNvPr id="3" name="Content Placeholder 2"/>
          <p:cNvSpPr>
            <a:spLocks noGrp="1"/>
          </p:cNvSpPr>
          <p:nvPr>
            <p:ph idx="1"/>
          </p:nvPr>
        </p:nvSpPr>
        <p:spPr>
          <a:xfrm>
            <a:off x="533400" y="1295400"/>
            <a:ext cx="7539062" cy="6143668"/>
          </a:xfrm>
        </p:spPr>
        <p:txBody>
          <a:bodyPr>
            <a:normAutofit/>
          </a:bodyPr>
          <a:lstStyle/>
          <a:p>
            <a:pPr algn="just">
              <a:buClrTx/>
              <a:buSzPct val="170000"/>
            </a:pPr>
            <a:r>
              <a:rPr lang="en-US" sz="2000" dirty="0" smtClean="0">
                <a:latin typeface="Calibri" pitchFamily="34" charset="0"/>
                <a:ea typeface="Verdana" pitchFamily="34" charset="0"/>
                <a:cs typeface="Calibri" pitchFamily="34" charset="0"/>
              </a:rPr>
              <a:t>After filing of return by the taxable person, his inward supplies and/or debit notes shall be matched  with the corresponding outward supplies and/or debit notes declared by the supplier in his tax return.</a:t>
            </a:r>
          </a:p>
          <a:p>
            <a:pPr algn="just">
              <a:buClrTx/>
              <a:buSzPct val="170000"/>
              <a:buNone/>
            </a:pPr>
            <a:endParaRPr lang="en-US" sz="2000" dirty="0" smtClean="0">
              <a:latin typeface="Calibri" pitchFamily="34" charset="0"/>
              <a:ea typeface="Verdana" pitchFamily="34" charset="0"/>
              <a:cs typeface="Calibri" pitchFamily="34" charset="0"/>
            </a:endParaRPr>
          </a:p>
          <a:p>
            <a:pPr algn="just">
              <a:buClrTx/>
              <a:buSzPct val="170000"/>
            </a:pPr>
            <a:r>
              <a:rPr lang="en-US" sz="2000" dirty="0" smtClean="0">
                <a:latin typeface="Calibri" pitchFamily="34" charset="0"/>
                <a:ea typeface="Verdana" pitchFamily="34" charset="0"/>
                <a:cs typeface="Calibri" pitchFamily="34" charset="0"/>
              </a:rPr>
              <a:t>In case of matching, the ITC claimed by the taxable person shall be finally accepted and he shall be informed. </a:t>
            </a:r>
          </a:p>
          <a:p>
            <a:pPr algn="just">
              <a:buClrTx/>
              <a:buSzPct val="170000"/>
              <a:buNone/>
            </a:pPr>
            <a:r>
              <a:rPr lang="en-US" sz="2000" dirty="0" smtClean="0">
                <a:latin typeface="Calibri" pitchFamily="34" charset="0"/>
                <a:ea typeface="Verdana" pitchFamily="34" charset="0"/>
                <a:cs typeface="Calibri" pitchFamily="34" charset="0"/>
              </a:rPr>
              <a:t> </a:t>
            </a:r>
          </a:p>
          <a:p>
            <a:pPr algn="just">
              <a:buClrTx/>
              <a:buSzPct val="170000"/>
            </a:pPr>
            <a:r>
              <a:rPr lang="en-US" sz="2000" dirty="0" smtClean="0">
                <a:latin typeface="Calibri" pitchFamily="34" charset="0"/>
                <a:ea typeface="Verdana" pitchFamily="34" charset="0"/>
                <a:cs typeface="Calibri" pitchFamily="34" charset="0"/>
              </a:rPr>
              <a:t>In case of </a:t>
            </a:r>
            <a:r>
              <a:rPr lang="en-US" sz="2000" dirty="0" err="1" smtClean="0">
                <a:latin typeface="Calibri" pitchFamily="34" charset="0"/>
                <a:ea typeface="Verdana" pitchFamily="34" charset="0"/>
                <a:cs typeface="Calibri" pitchFamily="34" charset="0"/>
              </a:rPr>
              <a:t>mis</a:t>
            </a:r>
            <a:r>
              <a:rPr lang="en-US" sz="2000" dirty="0" smtClean="0">
                <a:latin typeface="Calibri" pitchFamily="34" charset="0"/>
                <a:ea typeface="Verdana" pitchFamily="34" charset="0"/>
                <a:cs typeface="Calibri" pitchFamily="34" charset="0"/>
              </a:rPr>
              <a:t>-match, the discrepancy shall be notified to the taxable person and his supplier. </a:t>
            </a:r>
          </a:p>
          <a:p>
            <a:pPr algn="just">
              <a:buClrTx/>
              <a:buSzPct val="170000"/>
              <a:buNone/>
            </a:pPr>
            <a:endParaRPr lang="en-US" sz="2000" dirty="0" smtClean="0">
              <a:latin typeface="Calibri" pitchFamily="34" charset="0"/>
              <a:ea typeface="Verdana" pitchFamily="34" charset="0"/>
              <a:cs typeface="Calibri" pitchFamily="34" charset="0"/>
            </a:endParaRPr>
          </a:p>
          <a:p>
            <a:pPr algn="just">
              <a:buClrTx/>
              <a:buSzPct val="170000"/>
            </a:pPr>
            <a:r>
              <a:rPr lang="en-US" sz="2000" dirty="0" smtClean="0">
                <a:latin typeface="Calibri" pitchFamily="34" charset="0"/>
                <a:ea typeface="Verdana" pitchFamily="34" charset="0"/>
                <a:cs typeface="Calibri" pitchFamily="34" charset="0"/>
              </a:rPr>
              <a:t>Where the supplier does not rectify the discrepancy in his return, the amount to the extent of discrepancy shall be added to the output tax liability of the taxable person.</a:t>
            </a:r>
            <a:endParaRPr lang="en-IN" sz="2000" dirty="0" smtClean="0">
              <a:latin typeface="Calibri" pitchFamily="34" charset="0"/>
              <a:ea typeface="Verdana" pitchFamily="34" charset="0"/>
              <a:cs typeface="Calibri" pitchFamily="34" charset="0"/>
            </a:endParaRPr>
          </a:p>
          <a:p>
            <a:pPr algn="just">
              <a:buClrTx/>
              <a:buSzPct val="170000"/>
            </a:pPr>
            <a:endParaRPr lang="en-US" dirty="0" smtClean="0">
              <a:latin typeface="Calibri" pitchFamily="34" charset="0"/>
              <a:ea typeface="Verdana" pitchFamily="34" charset="0"/>
              <a:cs typeface="Calibri" pitchFamily="34" charset="0"/>
            </a:endParaRPr>
          </a:p>
          <a:p>
            <a:endParaRPr lang="en-IN"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44</a:t>
            </a:fld>
            <a:endParaRPr lang="en-US"/>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214290"/>
            <a:ext cx="7715304" cy="6286544"/>
          </a:xfrm>
        </p:spPr>
        <p:txBody>
          <a:bodyPr>
            <a:normAutofit fontScale="25000" lnSpcReduction="20000"/>
          </a:bodyPr>
          <a:lstStyle/>
          <a:p>
            <a:pPr algn="just">
              <a:buClrTx/>
            </a:pPr>
            <a:endParaRPr lang="en-US" sz="2000" dirty="0" smtClean="0">
              <a:latin typeface="Calibri" pitchFamily="34" charset="0"/>
              <a:ea typeface="Verdana" pitchFamily="34" charset="0"/>
              <a:cs typeface="Calibri" pitchFamily="34" charset="0"/>
            </a:endParaRPr>
          </a:p>
          <a:p>
            <a:pPr algn="ctr">
              <a:lnSpc>
                <a:spcPct val="120000"/>
              </a:lnSpc>
              <a:buSzPct val="170000"/>
              <a:buNone/>
            </a:pPr>
            <a:r>
              <a:rPr lang="en-US" sz="9600" b="1" dirty="0" smtClean="0">
                <a:latin typeface="Calibri" pitchFamily="34" charset="0"/>
                <a:ea typeface="Verdana" pitchFamily="34" charset="0"/>
                <a:cs typeface="Calibri" pitchFamily="34" charset="0"/>
              </a:rPr>
              <a:t>INVOICE MATCHING..Contd.</a:t>
            </a:r>
            <a:endParaRPr lang="en-US" sz="9600" dirty="0" smtClean="0">
              <a:latin typeface="Calibri" pitchFamily="34" charset="0"/>
              <a:ea typeface="Verdana" pitchFamily="34" charset="0"/>
              <a:cs typeface="Calibri" pitchFamily="34" charset="0"/>
            </a:endParaRPr>
          </a:p>
          <a:p>
            <a:pPr algn="just">
              <a:lnSpc>
                <a:spcPct val="120000"/>
              </a:lnSpc>
              <a:buSzPct val="170000"/>
            </a:pPr>
            <a:endParaRPr lang="en-US" sz="8000" dirty="0" smtClean="0">
              <a:latin typeface="Calibri" pitchFamily="34" charset="0"/>
              <a:ea typeface="Verdana" pitchFamily="34" charset="0"/>
              <a:cs typeface="Calibri" pitchFamily="34" charset="0"/>
            </a:endParaRPr>
          </a:p>
          <a:p>
            <a:pPr algn="just">
              <a:lnSpc>
                <a:spcPct val="120000"/>
              </a:lnSpc>
              <a:buSzPct val="170000"/>
            </a:pPr>
            <a:endParaRPr lang="en-US" sz="8000" dirty="0">
              <a:ea typeface="Verdana" pitchFamily="34" charset="0"/>
              <a:cs typeface="Calibri" pitchFamily="34" charset="0"/>
            </a:endParaRPr>
          </a:p>
          <a:p>
            <a:pPr algn="just">
              <a:lnSpc>
                <a:spcPct val="120000"/>
              </a:lnSpc>
              <a:buSzPct val="170000"/>
            </a:pPr>
            <a:r>
              <a:rPr lang="en-US" sz="8000" dirty="0" smtClean="0">
                <a:latin typeface="Calibri" pitchFamily="34" charset="0"/>
                <a:ea typeface="Verdana" pitchFamily="34" charset="0"/>
                <a:cs typeface="Calibri" pitchFamily="34" charset="0"/>
              </a:rPr>
              <a:t>Likewise, the </a:t>
            </a:r>
            <a:r>
              <a:rPr lang="en-US" sz="8000" dirty="0">
                <a:latin typeface="Calibri" pitchFamily="34" charset="0"/>
                <a:ea typeface="Verdana" pitchFamily="34" charset="0"/>
                <a:cs typeface="Calibri" pitchFamily="34" charset="0"/>
              </a:rPr>
              <a:t>reduction in tax liability </a:t>
            </a:r>
            <a:r>
              <a:rPr lang="en-US" sz="8000" dirty="0" smtClean="0">
                <a:latin typeface="Calibri" pitchFamily="34" charset="0"/>
                <a:ea typeface="Verdana" pitchFamily="34" charset="0"/>
                <a:cs typeface="Calibri" pitchFamily="34" charset="0"/>
              </a:rPr>
              <a:t>due to issue </a:t>
            </a:r>
            <a:r>
              <a:rPr lang="en-US" sz="8000" dirty="0">
                <a:latin typeface="Calibri" pitchFamily="34" charset="0"/>
                <a:ea typeface="Verdana" pitchFamily="34" charset="0"/>
                <a:cs typeface="Calibri" pitchFamily="34" charset="0"/>
              </a:rPr>
              <a:t>of a credit note by the supplier shall be matched with the reduction in ITC claimed by the recipient </a:t>
            </a:r>
            <a:r>
              <a:rPr lang="en-US" sz="8000" dirty="0" smtClean="0">
                <a:latin typeface="Calibri" pitchFamily="34" charset="0"/>
                <a:ea typeface="Verdana" pitchFamily="34" charset="0"/>
                <a:cs typeface="Calibri" pitchFamily="34" charset="0"/>
              </a:rPr>
              <a:t>in </a:t>
            </a:r>
            <a:r>
              <a:rPr lang="en-US" sz="8000" dirty="0">
                <a:latin typeface="Calibri" pitchFamily="34" charset="0"/>
                <a:ea typeface="Verdana" pitchFamily="34" charset="0"/>
                <a:cs typeface="Calibri" pitchFamily="34" charset="0"/>
              </a:rPr>
              <a:t>his </a:t>
            </a:r>
            <a:r>
              <a:rPr lang="en-US" sz="8000" dirty="0" smtClean="0">
                <a:latin typeface="Calibri" pitchFamily="34" charset="0"/>
                <a:ea typeface="Verdana" pitchFamily="34" charset="0"/>
                <a:cs typeface="Calibri" pitchFamily="34" charset="0"/>
              </a:rPr>
              <a:t> return</a:t>
            </a:r>
            <a:r>
              <a:rPr lang="en-US" sz="8000" dirty="0">
                <a:latin typeface="Calibri" pitchFamily="34" charset="0"/>
                <a:ea typeface="Verdana" pitchFamily="34" charset="0"/>
                <a:cs typeface="Calibri" pitchFamily="34" charset="0"/>
              </a:rPr>
              <a:t>. </a:t>
            </a:r>
            <a:endParaRPr lang="en-US" sz="8000" dirty="0" smtClean="0">
              <a:latin typeface="Calibri" pitchFamily="34" charset="0"/>
              <a:ea typeface="Verdana" pitchFamily="34" charset="0"/>
              <a:cs typeface="Calibri" pitchFamily="34" charset="0"/>
            </a:endParaRPr>
          </a:p>
          <a:p>
            <a:pPr algn="just">
              <a:lnSpc>
                <a:spcPct val="120000"/>
              </a:lnSpc>
              <a:buSzPct val="170000"/>
            </a:pPr>
            <a:endParaRPr lang="en-US" sz="8000" dirty="0" smtClean="0">
              <a:latin typeface="Calibri" pitchFamily="34" charset="0"/>
              <a:ea typeface="Verdana" pitchFamily="34" charset="0"/>
              <a:cs typeface="Calibri" pitchFamily="34" charset="0"/>
            </a:endParaRPr>
          </a:p>
          <a:p>
            <a:pPr algn="just">
              <a:lnSpc>
                <a:spcPct val="120000"/>
              </a:lnSpc>
              <a:buSzPct val="170000"/>
            </a:pPr>
            <a:r>
              <a:rPr lang="en-US" sz="8000" dirty="0" smtClean="0">
                <a:latin typeface="Calibri" pitchFamily="34" charset="0"/>
                <a:ea typeface="Verdana" pitchFamily="34" charset="0"/>
                <a:cs typeface="Calibri" pitchFamily="34" charset="0"/>
              </a:rPr>
              <a:t>In case of matching, such reduction in the tax liability shall be finally accepted and communicated to the supplier.  </a:t>
            </a:r>
          </a:p>
          <a:p>
            <a:pPr algn="just">
              <a:lnSpc>
                <a:spcPct val="120000"/>
              </a:lnSpc>
              <a:buSzPct val="170000"/>
            </a:pPr>
            <a:endParaRPr lang="en-US" sz="7200" dirty="0" smtClean="0">
              <a:latin typeface="Calibri" pitchFamily="34" charset="0"/>
              <a:ea typeface="Verdana" pitchFamily="34" charset="0"/>
              <a:cs typeface="Calibri" pitchFamily="34" charset="0"/>
            </a:endParaRPr>
          </a:p>
          <a:p>
            <a:pPr algn="just">
              <a:buSzPct val="170000"/>
            </a:pPr>
            <a:r>
              <a:rPr lang="en-US" sz="8000" dirty="0" smtClean="0">
                <a:latin typeface="Calibri" pitchFamily="34" charset="0"/>
                <a:ea typeface="Verdana" pitchFamily="34" charset="0"/>
                <a:cs typeface="Calibri" pitchFamily="34" charset="0"/>
              </a:rPr>
              <a:t>In case of </a:t>
            </a:r>
            <a:r>
              <a:rPr lang="en-US" sz="8000" dirty="0" err="1" smtClean="0">
                <a:latin typeface="Calibri" pitchFamily="34" charset="0"/>
                <a:ea typeface="Verdana" pitchFamily="34" charset="0"/>
                <a:cs typeface="Calibri" pitchFamily="34" charset="0"/>
              </a:rPr>
              <a:t>mis</a:t>
            </a:r>
            <a:r>
              <a:rPr lang="en-US" sz="8000" dirty="0" smtClean="0">
                <a:latin typeface="Calibri" pitchFamily="34" charset="0"/>
                <a:ea typeface="Verdana" pitchFamily="34" charset="0"/>
                <a:cs typeface="Calibri" pitchFamily="34" charset="0"/>
              </a:rPr>
              <a:t>-match, the discrepancy shall be notified to the supplier and the recipient.</a:t>
            </a:r>
          </a:p>
          <a:p>
            <a:pPr algn="just">
              <a:buSzPct val="170000"/>
            </a:pPr>
            <a:endParaRPr lang="en-IN" sz="8000" dirty="0" smtClean="0">
              <a:latin typeface="Calibri" pitchFamily="34" charset="0"/>
              <a:ea typeface="Verdana" pitchFamily="34" charset="0"/>
              <a:cs typeface="Calibri" pitchFamily="34" charset="0"/>
            </a:endParaRPr>
          </a:p>
          <a:p>
            <a:pPr algn="just">
              <a:buSzPct val="170000"/>
            </a:pPr>
            <a:r>
              <a:rPr lang="en-US" sz="8000" dirty="0" smtClean="0">
                <a:latin typeface="Calibri" pitchFamily="34" charset="0"/>
                <a:ea typeface="Verdana" pitchFamily="34" charset="0"/>
                <a:cs typeface="Calibri" pitchFamily="34" charset="0"/>
              </a:rPr>
              <a:t>Where the recipient does not rectify the discrepancy and reduce his ITC claim in his  return, the amount to the extent of discrepancy shall be added to the output tax liability of the supplier.</a:t>
            </a:r>
          </a:p>
          <a:p>
            <a:pPr algn="just">
              <a:buSzPct val="170000"/>
              <a:buNone/>
            </a:pPr>
            <a:endParaRPr lang="en-US" sz="8000" dirty="0" smtClean="0">
              <a:latin typeface="Calibri" pitchFamily="34" charset="0"/>
              <a:ea typeface="Verdana" pitchFamily="34" charset="0"/>
              <a:cs typeface="Calibri" pitchFamily="34" charset="0"/>
            </a:endParaRPr>
          </a:p>
          <a:p>
            <a:pPr algn="just">
              <a:buSzPct val="170000"/>
            </a:pPr>
            <a:r>
              <a:rPr lang="en-US" sz="8000" dirty="0" smtClean="0">
                <a:latin typeface="Calibri" pitchFamily="34" charset="0"/>
                <a:ea typeface="Verdana" pitchFamily="34" charset="0"/>
                <a:cs typeface="Calibri" pitchFamily="34" charset="0"/>
              </a:rPr>
              <a:t>A taxable person can reclaim the ITC reversed only after the concerned supplier furnishes the details of invoice and/or debit note in his return. </a:t>
            </a:r>
          </a:p>
          <a:p>
            <a:pPr algn="just">
              <a:lnSpc>
                <a:spcPct val="120000"/>
              </a:lnSpc>
              <a:buSzPct val="170000"/>
              <a:buNone/>
            </a:pPr>
            <a:endParaRPr lang="en-US" sz="8000" b="1" dirty="0" smtClean="0">
              <a:latin typeface="Calibri" pitchFamily="34" charset="0"/>
              <a:ea typeface="Verdana" pitchFamily="34" charset="0"/>
              <a:cs typeface="Calibri" pitchFamily="34" charset="0"/>
            </a:endParaRPr>
          </a:p>
          <a:p>
            <a:pPr algn="just">
              <a:lnSpc>
                <a:spcPct val="120000"/>
              </a:lnSpc>
              <a:buSzPct val="170000"/>
              <a:buNone/>
            </a:pPr>
            <a:endParaRPr lang="en-US" sz="8000" b="1" dirty="0" smtClean="0">
              <a:latin typeface="Calibri" pitchFamily="34" charset="0"/>
              <a:ea typeface="Verdana" pitchFamily="34" charset="0"/>
              <a:cs typeface="Calibri" pitchFamily="34" charset="0"/>
            </a:endParaRPr>
          </a:p>
          <a:p>
            <a:pPr>
              <a:lnSpc>
                <a:spcPct val="120000"/>
              </a:lnSpc>
              <a:buSzPct val="170000"/>
              <a:buNone/>
            </a:pPr>
            <a:endParaRPr lang="en-IN" sz="8000" dirty="0">
              <a:latin typeface="Calibri" pitchFamily="34" charset="0"/>
              <a:ea typeface="Verdana" pitchFamily="34" charset="0"/>
              <a:cs typeface="Calibri" pitchFamily="34" charset="0"/>
            </a:endParaRPr>
          </a:p>
          <a:p>
            <a:pPr algn="just">
              <a:lnSpc>
                <a:spcPct val="120000"/>
              </a:lnSpc>
              <a:buSzPct val="170000"/>
            </a:pPr>
            <a:endParaRPr lang="en-IN" sz="8000" dirty="0" smtClean="0">
              <a:latin typeface="Calibri" pitchFamily="34" charset="0"/>
              <a:ea typeface="Verdana" pitchFamily="34" charset="0"/>
              <a:cs typeface="Calibri" pitchFamily="34" charset="0"/>
            </a:endParaRPr>
          </a:p>
          <a:p>
            <a:pPr>
              <a:lnSpc>
                <a:spcPct val="120000"/>
              </a:lnSpc>
            </a:pPr>
            <a:endParaRPr lang="en-IN" sz="8000" dirty="0" smtClean="0"/>
          </a:p>
          <a:p>
            <a:pPr algn="just">
              <a:lnSpc>
                <a:spcPct val="120000"/>
              </a:lnSpc>
              <a:buClrTx/>
              <a:buNone/>
            </a:pPr>
            <a:r>
              <a:rPr lang="en-US" sz="8000" dirty="0" smtClean="0">
                <a:latin typeface="Calibri" pitchFamily="34" charset="0"/>
                <a:ea typeface="Verdana" pitchFamily="34" charset="0"/>
                <a:cs typeface="Calibri" pitchFamily="34" charset="0"/>
              </a:rPr>
              <a:t> </a:t>
            </a:r>
            <a:endParaRPr lang="en-IN" sz="8000" dirty="0" smtClean="0"/>
          </a:p>
          <a:p>
            <a:endParaRPr lang="en-IN" dirty="0"/>
          </a:p>
        </p:txBody>
      </p:sp>
      <p:sp>
        <p:nvSpPr>
          <p:cNvPr id="2" name="Slide Number Placeholder 1"/>
          <p:cNvSpPr>
            <a:spLocks noGrp="1"/>
          </p:cNvSpPr>
          <p:nvPr>
            <p:ph type="sldNum" sz="quarter" idx="12"/>
          </p:nvPr>
        </p:nvSpPr>
        <p:spPr/>
        <p:txBody>
          <a:bodyPr/>
          <a:lstStyle/>
          <a:p>
            <a:fld id="{B6F15528-21DE-4FAA-801E-634DDDAF4B2B}" type="slidenum">
              <a:rPr lang="en-US" smtClean="0"/>
              <a:pPr/>
              <a:t>45</a:t>
            </a:fld>
            <a:endParaRPr lang="en-US"/>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52400"/>
            <a:ext cx="8258204" cy="685800"/>
          </a:xfrm>
        </p:spPr>
        <p:txBody>
          <a:bodyPr>
            <a:noAutofit/>
          </a:bodyPr>
          <a:lstStyle/>
          <a:p>
            <a:r>
              <a:rPr lang="en-US" sz="2600" b="1" dirty="0" smtClean="0">
                <a:ea typeface="Verdana" pitchFamily="34" charset="0"/>
                <a:cs typeface="Calibri" pitchFamily="34" charset="0"/>
              </a:rPr>
              <a:t>PAYMENT OF TAX</a:t>
            </a:r>
            <a:br>
              <a:rPr lang="en-US" sz="2600" b="1" dirty="0" smtClean="0">
                <a:ea typeface="Verdana" pitchFamily="34" charset="0"/>
                <a:cs typeface="Calibri" pitchFamily="34" charset="0"/>
              </a:rPr>
            </a:br>
            <a:endParaRPr lang="en-IN" sz="1800" b="1" dirty="0">
              <a:ea typeface="Verdana" pitchFamily="34" charset="0"/>
              <a:cs typeface="Calibri" pitchFamily="34" charset="0"/>
            </a:endParaRPr>
          </a:p>
        </p:txBody>
      </p:sp>
      <p:sp>
        <p:nvSpPr>
          <p:cNvPr id="3" name="Content Placeholder 2"/>
          <p:cNvSpPr>
            <a:spLocks noGrp="1"/>
          </p:cNvSpPr>
          <p:nvPr>
            <p:ph idx="1"/>
          </p:nvPr>
        </p:nvSpPr>
        <p:spPr>
          <a:xfrm>
            <a:off x="357158" y="838200"/>
            <a:ext cx="7858180" cy="5791200"/>
          </a:xfrm>
        </p:spPr>
        <p:txBody>
          <a:bodyPr>
            <a:noAutofit/>
          </a:bodyPr>
          <a:lstStyle/>
          <a:p>
            <a:pPr marL="342000" indent="-342000">
              <a:lnSpc>
                <a:spcPct val="150000"/>
              </a:lnSpc>
              <a:spcBef>
                <a:spcPts val="0"/>
              </a:spcBef>
              <a:buClrTx/>
              <a:buSzPct val="170000"/>
            </a:pPr>
            <a:endParaRPr lang="en-US" sz="1800" dirty="0" smtClean="0">
              <a:latin typeface="Calibri" pitchFamily="34" charset="0"/>
              <a:ea typeface="Verdana" pitchFamily="34" charset="0"/>
              <a:cs typeface="Calibri" pitchFamily="34" charset="0"/>
            </a:endParaRPr>
          </a:p>
          <a:p>
            <a:pPr marL="342000" indent="-342000">
              <a:lnSpc>
                <a:spcPct val="150000"/>
              </a:lnSpc>
              <a:spcBef>
                <a:spcPts val="0"/>
              </a:spcBef>
              <a:buClrTx/>
              <a:buSzPct val="170000"/>
            </a:pPr>
            <a:r>
              <a:rPr lang="en-US" sz="1800" dirty="0" smtClean="0">
                <a:latin typeface="Calibri" pitchFamily="34" charset="0"/>
                <a:ea typeface="Verdana" pitchFamily="34" charset="0"/>
                <a:cs typeface="Calibri" pitchFamily="34" charset="0"/>
              </a:rPr>
              <a:t>Every deposit made by a taxable person shall be credited to the electronic cash ledger of such person</a:t>
            </a:r>
          </a:p>
          <a:p>
            <a:pPr marL="342000" indent="-342000">
              <a:lnSpc>
                <a:spcPct val="150000"/>
              </a:lnSpc>
              <a:spcBef>
                <a:spcPts val="0"/>
              </a:spcBef>
              <a:buClrTx/>
              <a:buSzPct val="170000"/>
            </a:pPr>
            <a:r>
              <a:rPr lang="en-US" sz="1800" dirty="0" smtClean="0">
                <a:latin typeface="Calibri" pitchFamily="34" charset="0"/>
                <a:ea typeface="Verdana" pitchFamily="34" charset="0"/>
                <a:cs typeface="Calibri" pitchFamily="34" charset="0"/>
              </a:rPr>
              <a:t>ITC as self assessed in the return of a taxable person shall be credited to his electronic credit ledger</a:t>
            </a:r>
          </a:p>
          <a:p>
            <a:pPr marL="342000" indent="-342000">
              <a:lnSpc>
                <a:spcPct val="150000"/>
              </a:lnSpc>
              <a:spcBef>
                <a:spcPts val="0"/>
              </a:spcBef>
              <a:buClrTx/>
              <a:buSzPct val="170000"/>
            </a:pPr>
            <a:r>
              <a:rPr lang="en-US" sz="1800" dirty="0" smtClean="0">
                <a:latin typeface="Calibri" pitchFamily="34" charset="0"/>
                <a:ea typeface="Verdana" pitchFamily="34" charset="0"/>
                <a:cs typeface="Calibri" pitchFamily="34" charset="0"/>
              </a:rPr>
              <a:t>Payment of tax is made by way of  the debit in the electronic cash or credit ledger</a:t>
            </a:r>
          </a:p>
          <a:p>
            <a:pPr marL="342000" indent="-342000" algn="just">
              <a:lnSpc>
                <a:spcPct val="150000"/>
              </a:lnSpc>
              <a:spcBef>
                <a:spcPts val="0"/>
              </a:spcBef>
              <a:buClrTx/>
              <a:buSzPct val="170000"/>
            </a:pPr>
            <a:r>
              <a:rPr lang="en-US" sz="1800" dirty="0" smtClean="0">
                <a:latin typeface="Calibri" pitchFamily="34" charset="0"/>
                <a:ea typeface="Verdana" pitchFamily="34" charset="0"/>
                <a:cs typeface="Calibri" pitchFamily="34" charset="0"/>
              </a:rPr>
              <a:t>Taxable person shall discharge his tax and other dues in the following order</a:t>
            </a:r>
          </a:p>
          <a:p>
            <a:pPr marL="799200" lvl="3" indent="-342000" algn="just">
              <a:lnSpc>
                <a:spcPct val="150000"/>
              </a:lnSpc>
              <a:spcBef>
                <a:spcPts val="0"/>
              </a:spcBef>
              <a:buClr>
                <a:schemeClr val="tx2"/>
              </a:buClr>
              <a:buFont typeface="Wingdings" pitchFamily="2" charset="2"/>
              <a:buChar char="Ø"/>
            </a:pPr>
            <a:r>
              <a:rPr lang="en-US" sz="1800" dirty="0" smtClean="0">
                <a:latin typeface="Calibri" pitchFamily="34" charset="0"/>
                <a:ea typeface="Verdana" pitchFamily="34" charset="0"/>
                <a:cs typeface="Calibri" pitchFamily="34" charset="0"/>
              </a:rPr>
              <a:t>Self-assessed tax, and other dues related to returns of previous tax   periods;</a:t>
            </a:r>
            <a:endParaRPr lang="en-IN" sz="1800" dirty="0" smtClean="0">
              <a:latin typeface="Calibri" pitchFamily="34" charset="0"/>
              <a:ea typeface="Verdana" pitchFamily="34" charset="0"/>
              <a:cs typeface="Calibri" pitchFamily="34" charset="0"/>
            </a:endParaRPr>
          </a:p>
          <a:p>
            <a:pPr marL="799200" lvl="3" indent="-342000" algn="just">
              <a:lnSpc>
                <a:spcPct val="150000"/>
              </a:lnSpc>
              <a:spcBef>
                <a:spcPts val="0"/>
              </a:spcBef>
              <a:buClr>
                <a:schemeClr val="tx2"/>
              </a:buClr>
              <a:buFont typeface="Wingdings" pitchFamily="2" charset="2"/>
              <a:buChar char="Ø"/>
            </a:pPr>
            <a:r>
              <a:rPr lang="en-US" sz="1800" dirty="0" smtClean="0">
                <a:latin typeface="Calibri" pitchFamily="34" charset="0"/>
                <a:ea typeface="Verdana" pitchFamily="34" charset="0"/>
                <a:cs typeface="Calibri" pitchFamily="34" charset="0"/>
              </a:rPr>
              <a:t>Self-assessed tax, and other dues related to returns of current tax period; and</a:t>
            </a:r>
            <a:endParaRPr lang="en-IN" sz="1800" dirty="0" smtClean="0">
              <a:latin typeface="Calibri" pitchFamily="34" charset="0"/>
              <a:ea typeface="Verdana" pitchFamily="34" charset="0"/>
              <a:cs typeface="Calibri" pitchFamily="34" charset="0"/>
            </a:endParaRPr>
          </a:p>
          <a:p>
            <a:pPr marL="799200" lvl="3" indent="-342000" algn="just">
              <a:lnSpc>
                <a:spcPct val="150000"/>
              </a:lnSpc>
              <a:spcBef>
                <a:spcPts val="0"/>
              </a:spcBef>
              <a:buClr>
                <a:schemeClr val="tx2"/>
              </a:buClr>
              <a:buFont typeface="Wingdings" pitchFamily="2" charset="2"/>
              <a:buChar char="Ø"/>
            </a:pPr>
            <a:r>
              <a:rPr lang="en-US" sz="1800" dirty="0" smtClean="0">
                <a:latin typeface="Calibri" pitchFamily="34" charset="0"/>
                <a:ea typeface="Verdana" pitchFamily="34" charset="0"/>
                <a:cs typeface="Calibri" pitchFamily="34" charset="0"/>
              </a:rPr>
              <a:t>any other amount payable under the Act or rules made there under including the demand determined under section 51.</a:t>
            </a:r>
            <a:endParaRPr lang="en-IN" sz="1800" dirty="0" smtClean="0">
              <a:latin typeface="Calibri" pitchFamily="34" charset="0"/>
              <a:ea typeface="Verdana" pitchFamily="34" charset="0"/>
              <a:cs typeface="Calibri" pitchFamily="34" charset="0"/>
            </a:endParaRPr>
          </a:p>
          <a:p>
            <a:pPr marL="342000" indent="-342000">
              <a:spcBef>
                <a:spcPts val="480"/>
              </a:spcBef>
              <a:buClrTx/>
              <a:buNone/>
            </a:pPr>
            <a:r>
              <a:rPr lang="en-US" sz="1800" dirty="0" smtClean="0">
                <a:latin typeface="Calibri" pitchFamily="34" charset="0"/>
                <a:ea typeface="Verdana" pitchFamily="34" charset="0"/>
                <a:cs typeface="Calibri" pitchFamily="34" charset="0"/>
              </a:rPr>
              <a:t> </a:t>
            </a:r>
            <a:endParaRPr lang="en-IN" sz="1800" dirty="0" smtClean="0">
              <a:latin typeface="Calibri" pitchFamily="34" charset="0"/>
              <a:ea typeface="Verdana" pitchFamily="34" charset="0"/>
              <a:cs typeface="Calibri"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46</a:t>
            </a:fld>
            <a:endParaRPr lang="en-US"/>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rmAutofit fontScale="90000"/>
          </a:bodyPr>
          <a:lstStyle/>
          <a:p>
            <a:r>
              <a:rPr lang="en-US" sz="2400" b="1" dirty="0" smtClean="0">
                <a:ea typeface="Verdana" pitchFamily="34" charset="0"/>
                <a:cs typeface="Calibri" pitchFamily="34" charset="0"/>
              </a:rPr>
              <a:t>REFUNDS</a:t>
            </a:r>
            <a:br>
              <a:rPr lang="en-US" sz="2400" b="1" dirty="0" smtClean="0">
                <a:ea typeface="Verdana" pitchFamily="34" charset="0"/>
                <a:cs typeface="Calibri" pitchFamily="34" charset="0"/>
              </a:rPr>
            </a:br>
            <a:endParaRPr lang="en-IN" sz="2400" b="1" dirty="0">
              <a:ea typeface="Verdana" pitchFamily="34" charset="0"/>
              <a:cs typeface="Calibri" pitchFamily="34" charset="0"/>
            </a:endParaRPr>
          </a:p>
        </p:txBody>
      </p:sp>
      <p:sp>
        <p:nvSpPr>
          <p:cNvPr id="3" name="Content Placeholder 2"/>
          <p:cNvSpPr>
            <a:spLocks noGrp="1"/>
          </p:cNvSpPr>
          <p:nvPr>
            <p:ph idx="1"/>
          </p:nvPr>
        </p:nvSpPr>
        <p:spPr>
          <a:xfrm>
            <a:off x="457200" y="928670"/>
            <a:ext cx="7686700" cy="5715040"/>
          </a:xfrm>
        </p:spPr>
        <p:txBody>
          <a:bodyPr>
            <a:normAutofit fontScale="25000" lnSpcReduction="20000"/>
          </a:bodyPr>
          <a:lstStyle/>
          <a:p>
            <a:pPr>
              <a:buSzPct val="170000"/>
            </a:pPr>
            <a:endParaRPr lang="en-US" sz="6400" dirty="0" smtClean="0">
              <a:latin typeface="Calibri" pitchFamily="34" charset="0"/>
              <a:ea typeface="Verdana" pitchFamily="34" charset="0"/>
              <a:cs typeface="Calibri" pitchFamily="34" charset="0"/>
            </a:endParaRPr>
          </a:p>
          <a:p>
            <a:pPr algn="just">
              <a:buSzPct val="170000"/>
            </a:pPr>
            <a:endParaRPr lang="en-US" sz="8000" dirty="0" smtClean="0">
              <a:latin typeface="Calibri" pitchFamily="34" charset="0"/>
              <a:ea typeface="Verdana" pitchFamily="34" charset="0"/>
              <a:cs typeface="Calibri" pitchFamily="34" charset="0"/>
            </a:endParaRPr>
          </a:p>
          <a:p>
            <a:pPr algn="just">
              <a:buSzPct val="170000"/>
            </a:pPr>
            <a:r>
              <a:rPr lang="en-US" sz="8000" dirty="0" smtClean="0">
                <a:latin typeface="Calibri" pitchFamily="34" charset="0"/>
                <a:ea typeface="Verdana" pitchFamily="34" charset="0"/>
                <a:cs typeface="Calibri" pitchFamily="34" charset="0"/>
              </a:rPr>
              <a:t>Refund can be claimed within 2 years from the relevant date.</a:t>
            </a:r>
          </a:p>
          <a:p>
            <a:pPr algn="just">
              <a:buSzPct val="170000"/>
              <a:buNone/>
            </a:pPr>
            <a:endParaRPr lang="en-US" sz="1600" dirty="0" smtClean="0">
              <a:latin typeface="Calibri" pitchFamily="34" charset="0"/>
              <a:ea typeface="Verdana" pitchFamily="34" charset="0"/>
              <a:cs typeface="Calibri" pitchFamily="34" charset="0"/>
            </a:endParaRPr>
          </a:p>
          <a:p>
            <a:pPr algn="just">
              <a:buSzPct val="170000"/>
            </a:pPr>
            <a:r>
              <a:rPr lang="en-US" sz="8000" dirty="0" smtClean="0">
                <a:latin typeface="Calibri" pitchFamily="34" charset="0"/>
                <a:ea typeface="Verdana" pitchFamily="34" charset="0"/>
                <a:cs typeface="Calibri" pitchFamily="34" charset="0"/>
              </a:rPr>
              <a:t>Refund of ITC allowed in case of exports or where the credit accumulation is on account of inverted duty structure.  </a:t>
            </a:r>
            <a:endParaRPr lang="en-US" sz="4000" dirty="0" smtClean="0">
              <a:latin typeface="Calibri" pitchFamily="34" charset="0"/>
              <a:ea typeface="Verdana" pitchFamily="34" charset="0"/>
              <a:cs typeface="Calibri" pitchFamily="34" charset="0"/>
            </a:endParaRPr>
          </a:p>
          <a:p>
            <a:pPr algn="just">
              <a:buSzPct val="170000"/>
            </a:pPr>
            <a:r>
              <a:rPr lang="en-US" sz="8000" dirty="0" smtClean="0">
                <a:latin typeface="Calibri" pitchFamily="34" charset="0"/>
                <a:ea typeface="Verdana" pitchFamily="34" charset="0"/>
                <a:cs typeface="Calibri" pitchFamily="34" charset="0"/>
              </a:rPr>
              <a:t>Refund shall be granted within 90 days from the date of receipt of application.</a:t>
            </a:r>
          </a:p>
          <a:p>
            <a:pPr algn="just">
              <a:buSzPct val="170000"/>
            </a:pPr>
            <a:r>
              <a:rPr lang="en-US" sz="8000" dirty="0" smtClean="0">
                <a:latin typeface="Calibri" pitchFamily="34" charset="0"/>
                <a:ea typeface="Verdana" pitchFamily="34" charset="0"/>
                <a:cs typeface="Calibri" pitchFamily="34" charset="0"/>
              </a:rPr>
              <a:t>In case of refund claim on account of exports, 90% of the claim can be given immediately on a provisional basis.</a:t>
            </a:r>
          </a:p>
          <a:p>
            <a:pPr algn="just">
              <a:buSzPct val="170000"/>
            </a:pPr>
            <a:r>
              <a:rPr lang="en-US" sz="8000" dirty="0" smtClean="0">
                <a:latin typeface="Calibri" pitchFamily="34" charset="0"/>
                <a:ea typeface="Verdana" pitchFamily="34" charset="0"/>
                <a:cs typeface="Calibri" pitchFamily="34" charset="0"/>
              </a:rPr>
              <a:t>Applicant shall produce documentary evidence that he has not passed on the incidence of tax on to any other person.</a:t>
            </a:r>
          </a:p>
          <a:p>
            <a:pPr algn="just">
              <a:buSzPct val="170000"/>
            </a:pPr>
            <a:r>
              <a:rPr lang="en-US" sz="8000" dirty="0" smtClean="0">
                <a:latin typeface="Calibri" pitchFamily="34" charset="0"/>
                <a:ea typeface="Verdana" pitchFamily="34" charset="0"/>
                <a:cs typeface="Calibri" pitchFamily="34" charset="0"/>
              </a:rPr>
              <a:t>No need to furnish such evidence if the refund claim is less than Rs. 5 </a:t>
            </a:r>
            <a:r>
              <a:rPr lang="en-US" sz="8000" dirty="0" err="1" smtClean="0">
                <a:latin typeface="Calibri" pitchFamily="34" charset="0"/>
                <a:ea typeface="Verdana" pitchFamily="34" charset="0"/>
                <a:cs typeface="Calibri" pitchFamily="34" charset="0"/>
              </a:rPr>
              <a:t>lakhs</a:t>
            </a:r>
            <a:r>
              <a:rPr lang="en-US" sz="8000" dirty="0" smtClean="0">
                <a:latin typeface="Calibri" pitchFamily="34" charset="0"/>
                <a:ea typeface="Verdana" pitchFamily="34" charset="0"/>
                <a:cs typeface="Calibri" pitchFamily="34" charset="0"/>
              </a:rPr>
              <a:t>. Self-certification would suffice.</a:t>
            </a:r>
          </a:p>
          <a:p>
            <a:pPr algn="just">
              <a:buSzPct val="170000"/>
            </a:pPr>
            <a:r>
              <a:rPr lang="en-US" sz="8000" dirty="0" smtClean="0">
                <a:latin typeface="Calibri" pitchFamily="34" charset="0"/>
                <a:ea typeface="Verdana" pitchFamily="34" charset="0"/>
                <a:cs typeface="Calibri" pitchFamily="34" charset="0"/>
              </a:rPr>
              <a:t>Interest payable after 3 months from the date of receipt of application till the date of refund.</a:t>
            </a:r>
          </a:p>
          <a:p>
            <a:pPr algn="just">
              <a:buSzPct val="170000"/>
            </a:pPr>
            <a:r>
              <a:rPr lang="en-US" sz="8000" dirty="0" smtClean="0">
                <a:latin typeface="Calibri" pitchFamily="34" charset="0"/>
                <a:ea typeface="Verdana" pitchFamily="34" charset="0"/>
                <a:cs typeface="Calibri" pitchFamily="34" charset="0"/>
              </a:rPr>
              <a:t>Refund of ITC not  allowed where the export goods are subject to duty.</a:t>
            </a:r>
          </a:p>
          <a:p>
            <a:pPr algn="just">
              <a:buSzPct val="170000"/>
            </a:pPr>
            <a:endParaRPr lang="en-US" sz="8000" dirty="0" smtClean="0">
              <a:latin typeface="Calibri" pitchFamily="34" charset="0"/>
              <a:ea typeface="Verdana" pitchFamily="34" charset="0"/>
              <a:cs typeface="Calibri" pitchFamily="34" charset="0"/>
            </a:endParaRPr>
          </a:p>
          <a:p>
            <a:pPr>
              <a:buSzPct val="170000"/>
            </a:pPr>
            <a:endParaRPr lang="en-US" sz="7200" dirty="0" smtClean="0">
              <a:latin typeface="Calibri" pitchFamily="34" charset="0"/>
              <a:ea typeface="Verdana" pitchFamily="34" charset="0"/>
              <a:cs typeface="Calibri" pitchFamily="34" charset="0"/>
            </a:endParaRPr>
          </a:p>
          <a:p>
            <a:pPr>
              <a:buClrTx/>
            </a:pPr>
            <a:endParaRPr lang="en-US" sz="8000" dirty="0" smtClean="0">
              <a:latin typeface="Calibri" pitchFamily="34" charset="0"/>
              <a:ea typeface="Verdana" pitchFamily="34" charset="0"/>
              <a:cs typeface="Calibri" pitchFamily="34" charset="0"/>
            </a:endParaRPr>
          </a:p>
          <a:p>
            <a:endParaRPr lang="en-IN" sz="80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47</a:t>
            </a:fld>
            <a:endParaRPr lang="en-US"/>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9784"/>
          </a:xfrm>
        </p:spPr>
        <p:txBody>
          <a:bodyPr>
            <a:normAutofit/>
          </a:bodyPr>
          <a:lstStyle/>
          <a:p>
            <a:r>
              <a:rPr lang="en-IN" sz="2400" b="1" dirty="0" smtClean="0">
                <a:ea typeface="Verdana" pitchFamily="34" charset="0"/>
                <a:cs typeface="Calibri" pitchFamily="34" charset="0"/>
              </a:rPr>
              <a:t>ASSESSMENT</a:t>
            </a:r>
            <a:br>
              <a:rPr lang="en-IN" sz="2400" b="1" dirty="0" smtClean="0">
                <a:ea typeface="Verdana" pitchFamily="34" charset="0"/>
                <a:cs typeface="Calibri" pitchFamily="34" charset="0"/>
              </a:rPr>
            </a:br>
            <a:endParaRPr lang="en-IN" sz="2400" b="1" dirty="0">
              <a:ea typeface="Verdana" pitchFamily="34" charset="0"/>
              <a:cs typeface="Calibri" pitchFamily="34" charset="0"/>
            </a:endParaRPr>
          </a:p>
        </p:txBody>
      </p:sp>
      <p:sp>
        <p:nvSpPr>
          <p:cNvPr id="3" name="Content Placeholder 2"/>
          <p:cNvSpPr>
            <a:spLocks noGrp="1"/>
          </p:cNvSpPr>
          <p:nvPr>
            <p:ph idx="1"/>
          </p:nvPr>
        </p:nvSpPr>
        <p:spPr>
          <a:xfrm>
            <a:off x="457200" y="1142984"/>
            <a:ext cx="7686700" cy="5214974"/>
          </a:xfrm>
        </p:spPr>
        <p:txBody>
          <a:bodyPr/>
          <a:lstStyle/>
          <a:p>
            <a:pPr algn="just"/>
            <a:endParaRPr lang="en-IN" sz="2000" dirty="0" smtClean="0">
              <a:latin typeface="Calibri" pitchFamily="34" charset="0"/>
              <a:ea typeface="Verdana" pitchFamily="34" charset="0"/>
              <a:cs typeface="Calibri" pitchFamily="34" charset="0"/>
            </a:endParaRPr>
          </a:p>
          <a:p>
            <a:pPr algn="just"/>
            <a:r>
              <a:rPr lang="en-IN" sz="2000" dirty="0" smtClean="0">
                <a:latin typeface="Calibri" pitchFamily="34" charset="0"/>
                <a:ea typeface="Verdana" pitchFamily="34" charset="0"/>
                <a:cs typeface="Calibri" pitchFamily="34" charset="0"/>
              </a:rPr>
              <a:t>Taxable person shall himself assess the taxes payable</a:t>
            </a:r>
          </a:p>
          <a:p>
            <a:pPr algn="just">
              <a:buNone/>
            </a:pPr>
            <a:endParaRPr lang="en-IN" sz="2000" dirty="0" smtClean="0">
              <a:latin typeface="Calibri" pitchFamily="34" charset="0"/>
              <a:ea typeface="Verdana" pitchFamily="34" charset="0"/>
              <a:cs typeface="Calibri" pitchFamily="34" charset="0"/>
            </a:endParaRPr>
          </a:p>
          <a:p>
            <a:pPr algn="just"/>
            <a:r>
              <a:rPr lang="en-IN" sz="2000" dirty="0" smtClean="0">
                <a:latin typeface="Calibri" pitchFamily="34" charset="0"/>
                <a:ea typeface="Verdana" pitchFamily="34" charset="0"/>
                <a:cs typeface="Calibri" pitchFamily="34" charset="0"/>
              </a:rPr>
              <a:t>Taxable person may request for provisional assessment in cases where he is unable to determine the value or rate of tax</a:t>
            </a:r>
          </a:p>
          <a:p>
            <a:pPr algn="just">
              <a:buNone/>
            </a:pPr>
            <a:endParaRPr lang="en-IN" sz="2000" dirty="0" smtClean="0">
              <a:latin typeface="Calibri" pitchFamily="34" charset="0"/>
              <a:ea typeface="Verdana" pitchFamily="34" charset="0"/>
              <a:cs typeface="Calibri" pitchFamily="34" charset="0"/>
            </a:endParaRPr>
          </a:p>
          <a:p>
            <a:pPr algn="just"/>
            <a:r>
              <a:rPr lang="en-IN" sz="2000" dirty="0" smtClean="0">
                <a:latin typeface="Calibri" pitchFamily="34" charset="0"/>
                <a:ea typeface="Verdana" pitchFamily="34" charset="0"/>
                <a:cs typeface="Calibri" pitchFamily="34" charset="0"/>
              </a:rPr>
              <a:t>Taxable person will have to furnish bond and security for availing this facility. </a:t>
            </a:r>
          </a:p>
          <a:p>
            <a:pPr algn="just">
              <a:buNone/>
            </a:pPr>
            <a:endParaRPr lang="en-IN" sz="2000" dirty="0" smtClean="0">
              <a:latin typeface="Calibri" pitchFamily="34" charset="0"/>
              <a:ea typeface="Verdana" pitchFamily="34" charset="0"/>
              <a:cs typeface="Calibri" pitchFamily="34" charset="0"/>
            </a:endParaRPr>
          </a:p>
          <a:p>
            <a:pPr algn="just"/>
            <a:r>
              <a:rPr lang="en-IN" sz="2000" dirty="0" smtClean="0">
                <a:latin typeface="Calibri" pitchFamily="34" charset="0"/>
                <a:ea typeface="Verdana" pitchFamily="34" charset="0"/>
                <a:cs typeface="Calibri" pitchFamily="34" charset="0"/>
              </a:rPr>
              <a:t>Provisional assessment is to be finalized within 6 months</a:t>
            </a:r>
          </a:p>
          <a:p>
            <a:pPr algn="just">
              <a:buNone/>
            </a:pPr>
            <a:endParaRPr lang="en-IN" sz="2000" dirty="0" smtClean="0">
              <a:latin typeface="Calibri" pitchFamily="34" charset="0"/>
              <a:ea typeface="Verdana" pitchFamily="34" charset="0"/>
              <a:cs typeface="Calibri" pitchFamily="34" charset="0"/>
            </a:endParaRPr>
          </a:p>
          <a:p>
            <a:pPr algn="just"/>
            <a:r>
              <a:rPr lang="en-IN" sz="2000" dirty="0" smtClean="0">
                <a:latin typeface="Calibri" pitchFamily="34" charset="0"/>
                <a:ea typeface="Verdana" pitchFamily="34" charset="0"/>
                <a:cs typeface="Calibri" pitchFamily="34" charset="0"/>
              </a:rPr>
              <a:t>After final assessment, the taxable person shall be liable to pay additional tax or may claim refund, as case may be </a:t>
            </a:r>
          </a:p>
          <a:p>
            <a:pPr algn="just">
              <a:buNone/>
            </a:pPr>
            <a:endParaRPr lang="en-IN" dirty="0" smtClean="0"/>
          </a:p>
          <a:p>
            <a:pPr algn="just"/>
            <a:endParaRPr lang="en-IN"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48</a:t>
            </a:fld>
            <a:endParaRPr lang="en-US"/>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762000"/>
          </a:xfrm>
        </p:spPr>
        <p:txBody>
          <a:bodyPr>
            <a:noAutofit/>
          </a:bodyPr>
          <a:lstStyle/>
          <a:p>
            <a:r>
              <a:rPr lang="en-US" sz="2600" b="1" dirty="0" smtClean="0">
                <a:ea typeface="Verdana" pitchFamily="34" charset="0"/>
                <a:cs typeface="Calibri" pitchFamily="34" charset="0"/>
              </a:rPr>
              <a:t>AUDIT</a:t>
            </a:r>
            <a:r>
              <a:rPr lang="en-US" sz="2400" b="1" dirty="0" smtClean="0">
                <a:ea typeface="Verdana" pitchFamily="34" charset="0"/>
                <a:cs typeface="Calibri" pitchFamily="34" charset="0"/>
              </a:rPr>
              <a:t/>
            </a:r>
            <a:br>
              <a:rPr lang="en-US" sz="2400" b="1" dirty="0" smtClean="0">
                <a:ea typeface="Verdana" pitchFamily="34" charset="0"/>
                <a:cs typeface="Calibri" pitchFamily="34" charset="0"/>
              </a:rPr>
            </a:br>
            <a:endParaRPr lang="en-IN" sz="2000" b="1" dirty="0">
              <a:ea typeface="Verdana" pitchFamily="34" charset="0"/>
              <a:cs typeface="Calibri" pitchFamily="34" charset="0"/>
            </a:endParaRPr>
          </a:p>
        </p:txBody>
      </p:sp>
      <p:sp>
        <p:nvSpPr>
          <p:cNvPr id="3" name="Content Placeholder 2"/>
          <p:cNvSpPr>
            <a:spLocks noGrp="1"/>
          </p:cNvSpPr>
          <p:nvPr>
            <p:ph idx="1"/>
          </p:nvPr>
        </p:nvSpPr>
        <p:spPr>
          <a:xfrm>
            <a:off x="642910" y="1285860"/>
            <a:ext cx="7572428" cy="5357850"/>
          </a:xfrm>
        </p:spPr>
        <p:txBody>
          <a:bodyPr>
            <a:noAutofit/>
          </a:bodyPr>
          <a:lstStyle/>
          <a:p>
            <a:pPr algn="just">
              <a:buClrTx/>
              <a:buSzPct val="170000"/>
            </a:pPr>
            <a:r>
              <a:rPr lang="en-US" sz="2000" dirty="0" smtClean="0">
                <a:latin typeface="Calibri" pitchFamily="34" charset="0"/>
                <a:ea typeface="Verdana" pitchFamily="34" charset="0"/>
                <a:cs typeface="Calibri" pitchFamily="34" charset="0"/>
              </a:rPr>
              <a:t>Audit can be conducted at the place of business of the taxable person or at the office of the tax authorities.</a:t>
            </a:r>
          </a:p>
          <a:p>
            <a:pPr algn="just">
              <a:buClrTx/>
              <a:buSzPct val="170000"/>
              <a:buNone/>
            </a:pPr>
            <a:r>
              <a:rPr lang="en-US" sz="2000" dirty="0" smtClean="0">
                <a:latin typeface="Calibri" pitchFamily="34" charset="0"/>
                <a:ea typeface="Verdana" pitchFamily="34" charset="0"/>
                <a:cs typeface="Calibri" pitchFamily="34" charset="0"/>
              </a:rPr>
              <a:t> </a:t>
            </a:r>
            <a:endParaRPr lang="en-IN" sz="2000" dirty="0" smtClean="0">
              <a:latin typeface="Calibri" pitchFamily="34" charset="0"/>
              <a:ea typeface="Verdana" pitchFamily="34" charset="0"/>
              <a:cs typeface="Calibri" pitchFamily="34" charset="0"/>
            </a:endParaRPr>
          </a:p>
          <a:p>
            <a:pPr algn="just">
              <a:buClrTx/>
              <a:buSzPct val="170000"/>
            </a:pPr>
            <a:r>
              <a:rPr lang="en-US" sz="2000" dirty="0" smtClean="0">
                <a:latin typeface="Calibri" pitchFamily="34" charset="0"/>
                <a:ea typeface="Verdana" pitchFamily="34" charset="0"/>
                <a:cs typeface="Calibri" pitchFamily="34" charset="0"/>
              </a:rPr>
              <a:t>Taxable person shall be informed sufficiently in advance, prior to the conduct of audit.</a:t>
            </a:r>
          </a:p>
          <a:p>
            <a:pPr algn="just">
              <a:buClrTx/>
              <a:buSzPct val="170000"/>
            </a:pPr>
            <a:endParaRPr lang="en-US" sz="2000" dirty="0" smtClean="0">
              <a:latin typeface="Calibri" pitchFamily="34" charset="0"/>
              <a:ea typeface="Verdana" pitchFamily="34" charset="0"/>
              <a:cs typeface="Calibri" pitchFamily="34" charset="0"/>
            </a:endParaRPr>
          </a:p>
          <a:p>
            <a:pPr algn="just">
              <a:buClrTx/>
              <a:buSzPct val="170000"/>
            </a:pPr>
            <a:r>
              <a:rPr lang="en-US" sz="2000" dirty="0" smtClean="0">
                <a:latin typeface="Calibri" pitchFamily="34" charset="0"/>
                <a:ea typeface="Verdana" pitchFamily="34" charset="0"/>
                <a:cs typeface="Calibri" pitchFamily="34" charset="0"/>
              </a:rPr>
              <a:t>Audit shall be carried out in a transparent manner.</a:t>
            </a:r>
          </a:p>
          <a:p>
            <a:pPr algn="just">
              <a:buClrTx/>
              <a:buSzPct val="170000"/>
              <a:buNone/>
            </a:pPr>
            <a:endParaRPr lang="en-IN" sz="2000" dirty="0" smtClean="0">
              <a:latin typeface="Calibri" pitchFamily="34" charset="0"/>
              <a:ea typeface="Verdana" pitchFamily="34" charset="0"/>
              <a:cs typeface="Calibri" pitchFamily="34" charset="0"/>
            </a:endParaRPr>
          </a:p>
          <a:p>
            <a:pPr algn="just">
              <a:buClrTx/>
              <a:buSzPct val="170000"/>
            </a:pPr>
            <a:r>
              <a:rPr lang="en-US" sz="2000" dirty="0" smtClean="0">
                <a:latin typeface="Calibri" pitchFamily="34" charset="0"/>
                <a:ea typeface="Verdana" pitchFamily="34" charset="0"/>
                <a:cs typeface="Calibri" pitchFamily="34" charset="0"/>
              </a:rPr>
              <a:t>Audit to be completed within 3 months, extendable  by a further period of 6 months.  </a:t>
            </a:r>
          </a:p>
          <a:p>
            <a:pPr algn="just">
              <a:buClrTx/>
              <a:buSzPct val="170000"/>
              <a:buNone/>
            </a:pPr>
            <a:endParaRPr lang="en-US" sz="2000" dirty="0" smtClean="0">
              <a:latin typeface="Calibri" pitchFamily="34" charset="0"/>
              <a:ea typeface="Verdana" pitchFamily="34" charset="0"/>
              <a:cs typeface="Calibri" pitchFamily="34" charset="0"/>
            </a:endParaRPr>
          </a:p>
          <a:p>
            <a:pPr algn="just">
              <a:buClrTx/>
              <a:buSzPct val="170000"/>
            </a:pPr>
            <a:r>
              <a:rPr lang="en-US" sz="2000" dirty="0" smtClean="0">
                <a:latin typeface="Calibri" pitchFamily="34" charset="0"/>
                <a:ea typeface="Verdana" pitchFamily="34" charset="0"/>
                <a:cs typeface="Calibri" pitchFamily="34" charset="0"/>
              </a:rPr>
              <a:t>On conclusion of audit, the proper officer shall without delay notify the taxable person of the findings, the taxable person’s rights and obligations and reasons for the findings. </a:t>
            </a:r>
            <a:endParaRPr lang="en-IN" sz="2000" dirty="0" smtClean="0">
              <a:latin typeface="Calibri" pitchFamily="34" charset="0"/>
              <a:ea typeface="Verdana" pitchFamily="34" charset="0"/>
              <a:cs typeface="Calibri" pitchFamily="34" charset="0"/>
            </a:endParaRPr>
          </a:p>
          <a:p>
            <a:pPr algn="just">
              <a:buClrTx/>
              <a:buSzPct val="170000"/>
            </a:pPr>
            <a:endParaRPr lang="en-IN" sz="2000" dirty="0" smtClean="0">
              <a:latin typeface="Georgia" pitchFamily="18" charset="0"/>
            </a:endParaRPr>
          </a:p>
          <a:p>
            <a:pPr algn="just">
              <a:buClrTx/>
            </a:pPr>
            <a:endParaRPr lang="en-IN" sz="2400" dirty="0">
              <a:latin typeface="Georgia"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49</a:t>
            </a:fld>
            <a:endParaRPr 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IN" sz="2600" b="1" dirty="0" smtClean="0">
                <a:ea typeface="Verdana" pitchFamily="34" charset="0"/>
                <a:cs typeface="Calibri" pitchFamily="34" charset="0"/>
              </a:rPr>
              <a:t>SALIENT FEATURES OF GST.. Contd.</a:t>
            </a:r>
            <a:endParaRPr lang="en-IN" sz="2600" dirty="0">
              <a:ea typeface="Verdana" pitchFamily="34" charset="0"/>
              <a:cs typeface="Calibri" pitchFamily="34" charset="0"/>
            </a:endParaRPr>
          </a:p>
        </p:txBody>
      </p:sp>
      <p:sp>
        <p:nvSpPr>
          <p:cNvPr id="3" name="Content Placeholder 2"/>
          <p:cNvSpPr>
            <a:spLocks noGrp="1"/>
          </p:cNvSpPr>
          <p:nvPr>
            <p:ph idx="1"/>
          </p:nvPr>
        </p:nvSpPr>
        <p:spPr>
          <a:xfrm>
            <a:off x="457200" y="1295400"/>
            <a:ext cx="7686700" cy="5257800"/>
          </a:xfrm>
        </p:spPr>
        <p:txBody>
          <a:bodyPr>
            <a:normAutofit fontScale="92500" lnSpcReduction="20000"/>
          </a:bodyPr>
          <a:lstStyle/>
          <a:p>
            <a:pPr algn="just">
              <a:spcBef>
                <a:spcPts val="0"/>
              </a:spcBef>
            </a:pPr>
            <a:r>
              <a:rPr lang="en-IN" sz="2400" dirty="0" smtClean="0"/>
              <a:t>Tobacco and tobacco products would be subject to GST. In addition, the Centre could levy excise duty on these products.</a:t>
            </a:r>
          </a:p>
          <a:p>
            <a:pPr algn="just">
              <a:spcBef>
                <a:spcPts val="0"/>
              </a:spcBef>
            </a:pPr>
            <a:endParaRPr lang="en-IN" sz="2400" dirty="0" smtClean="0"/>
          </a:p>
          <a:p>
            <a:pPr lvl="0" algn="just">
              <a:spcBef>
                <a:spcPts val="0"/>
              </a:spcBef>
            </a:pPr>
            <a:r>
              <a:rPr lang="en-IN" sz="2400" dirty="0" smtClean="0"/>
              <a:t>The GST would subsume numerous Central and State taxes.</a:t>
            </a:r>
          </a:p>
          <a:p>
            <a:pPr lvl="0" algn="just">
              <a:spcBef>
                <a:spcPts val="0"/>
              </a:spcBef>
            </a:pPr>
            <a:endParaRPr lang="en-IN" sz="2400" dirty="0" smtClean="0"/>
          </a:p>
          <a:p>
            <a:pPr lvl="0" algn="just">
              <a:spcBef>
                <a:spcPts val="0"/>
              </a:spcBef>
            </a:pPr>
            <a:r>
              <a:rPr lang="en-IN" sz="2400" dirty="0" smtClean="0"/>
              <a:t>The CGST and SGST would be levied at rates to be jointly decided by the Centre and States.</a:t>
            </a:r>
          </a:p>
          <a:p>
            <a:pPr lvl="0" algn="just">
              <a:spcBef>
                <a:spcPts val="0"/>
              </a:spcBef>
            </a:pPr>
            <a:endParaRPr lang="en-IN" sz="2400" dirty="0" smtClean="0"/>
          </a:p>
          <a:p>
            <a:pPr lvl="0" algn="just">
              <a:spcBef>
                <a:spcPts val="0"/>
              </a:spcBef>
            </a:pPr>
            <a:r>
              <a:rPr lang="en-IN" sz="2400" dirty="0" smtClean="0"/>
              <a:t>The rates would be notified on the recommendations of the GST Council. </a:t>
            </a:r>
          </a:p>
          <a:p>
            <a:pPr lvl="0" algn="just">
              <a:spcBef>
                <a:spcPts val="0"/>
              </a:spcBef>
            </a:pPr>
            <a:endParaRPr lang="en-IN" sz="2400" dirty="0" smtClean="0"/>
          </a:p>
          <a:p>
            <a:pPr lvl="0" algn="just">
              <a:spcBef>
                <a:spcPts val="0"/>
              </a:spcBef>
            </a:pPr>
            <a:r>
              <a:rPr lang="en-IN" sz="2400" dirty="0" smtClean="0"/>
              <a:t>There would be a floor rate with a small band of rates within which the States may fix the rates for SGST.</a:t>
            </a:r>
          </a:p>
          <a:p>
            <a:pPr lvl="0" algn="just">
              <a:spcBef>
                <a:spcPts val="0"/>
              </a:spcBef>
              <a:buNone/>
            </a:pPr>
            <a:endParaRPr lang="en-IN" sz="2400" dirty="0" smtClean="0"/>
          </a:p>
          <a:p>
            <a:pPr lvl="0" algn="just">
              <a:spcBef>
                <a:spcPts val="0"/>
              </a:spcBef>
            </a:pPr>
            <a:r>
              <a:rPr lang="en-IN" sz="2400" dirty="0" smtClean="0"/>
              <a:t>The exemption list would be common for the Centre and the States. </a:t>
            </a:r>
          </a:p>
          <a:p>
            <a:pPr lvl="0"/>
            <a:endParaRPr lang="en-IN" sz="2400" dirty="0" smtClean="0"/>
          </a:p>
          <a:p>
            <a:endParaRPr lang="en-IN"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58204" cy="649246"/>
          </a:xfrm>
        </p:spPr>
        <p:txBody>
          <a:bodyPr>
            <a:normAutofit fontScale="90000"/>
          </a:bodyPr>
          <a:lstStyle/>
          <a:p>
            <a:r>
              <a:rPr lang="en-US" sz="2400" b="1" dirty="0" smtClean="0">
                <a:ea typeface="Verdana" pitchFamily="34" charset="0"/>
                <a:cs typeface="Calibri" pitchFamily="34" charset="0"/>
              </a:rPr>
              <a:t>DEMANDS</a:t>
            </a:r>
            <a:br>
              <a:rPr lang="en-US" sz="2400" b="1" dirty="0" smtClean="0">
                <a:ea typeface="Verdana" pitchFamily="34" charset="0"/>
                <a:cs typeface="Calibri" pitchFamily="34" charset="0"/>
              </a:rPr>
            </a:br>
            <a:endParaRPr lang="en-IN" sz="2400" b="1" dirty="0">
              <a:ea typeface="Verdana" pitchFamily="34" charset="0"/>
              <a:cs typeface="Calibri" pitchFamily="34" charset="0"/>
            </a:endParaRPr>
          </a:p>
        </p:txBody>
      </p:sp>
      <p:sp>
        <p:nvSpPr>
          <p:cNvPr id="3" name="Content Placeholder 2"/>
          <p:cNvSpPr>
            <a:spLocks noGrp="1"/>
          </p:cNvSpPr>
          <p:nvPr>
            <p:ph idx="1"/>
          </p:nvPr>
        </p:nvSpPr>
        <p:spPr>
          <a:xfrm>
            <a:off x="428596" y="762000"/>
            <a:ext cx="7715304" cy="5953148"/>
          </a:xfrm>
        </p:spPr>
        <p:txBody>
          <a:bodyPr>
            <a:normAutofit fontScale="85000" lnSpcReduction="10000"/>
          </a:bodyPr>
          <a:lstStyle/>
          <a:p>
            <a:pPr algn="just">
              <a:buSzPct val="170000"/>
            </a:pPr>
            <a:endParaRPr lang="en-US" sz="1900" dirty="0" smtClean="0">
              <a:latin typeface="Calibri" pitchFamily="34" charset="0"/>
              <a:ea typeface="Verdana" pitchFamily="34" charset="0"/>
              <a:cs typeface="Calibri" pitchFamily="34" charset="0"/>
            </a:endParaRPr>
          </a:p>
          <a:p>
            <a:pPr algn="just">
              <a:buSzPct val="170000"/>
            </a:pPr>
            <a:endParaRPr lang="en-US" sz="1900" dirty="0">
              <a:ea typeface="Verdana" pitchFamily="34" charset="0"/>
              <a:cs typeface="Calibri" pitchFamily="34" charset="0"/>
            </a:endParaRPr>
          </a:p>
          <a:p>
            <a:pPr algn="just">
              <a:buSzPct val="170000"/>
            </a:pPr>
            <a:r>
              <a:rPr lang="en-US" sz="1900" dirty="0" smtClean="0">
                <a:latin typeface="Calibri" pitchFamily="34" charset="0"/>
                <a:ea typeface="Verdana" pitchFamily="34" charset="0"/>
                <a:cs typeface="Calibri" pitchFamily="34" charset="0"/>
              </a:rPr>
              <a:t>Adjudication order shall be issued within </a:t>
            </a:r>
            <a:r>
              <a:rPr lang="en-US" sz="1900" dirty="0">
                <a:latin typeface="Calibri" pitchFamily="34" charset="0"/>
                <a:ea typeface="Verdana" pitchFamily="34" charset="0"/>
                <a:cs typeface="Calibri" pitchFamily="34" charset="0"/>
              </a:rPr>
              <a:t>3 years </a:t>
            </a:r>
            <a:r>
              <a:rPr lang="en-US" sz="1900" dirty="0" smtClean="0">
                <a:latin typeface="Calibri" pitchFamily="34" charset="0"/>
                <a:ea typeface="Verdana" pitchFamily="34" charset="0"/>
                <a:cs typeface="Calibri" pitchFamily="34" charset="0"/>
              </a:rPr>
              <a:t>of filing of annual return in </a:t>
            </a:r>
            <a:r>
              <a:rPr lang="en-US" sz="1900" dirty="0">
                <a:latin typeface="Calibri" pitchFamily="34" charset="0"/>
                <a:ea typeface="Verdana" pitchFamily="34" charset="0"/>
                <a:cs typeface="Calibri" pitchFamily="34" charset="0"/>
              </a:rPr>
              <a:t>normal cases </a:t>
            </a:r>
            <a:endParaRPr lang="en-US" sz="1900" dirty="0" smtClean="0">
              <a:latin typeface="Calibri" pitchFamily="34" charset="0"/>
              <a:ea typeface="Verdana" pitchFamily="34" charset="0"/>
              <a:cs typeface="Calibri" pitchFamily="34" charset="0"/>
            </a:endParaRPr>
          </a:p>
          <a:p>
            <a:pPr algn="just">
              <a:buSzPct val="170000"/>
            </a:pPr>
            <a:endParaRPr lang="en-US" sz="1900" dirty="0" smtClean="0">
              <a:latin typeface="Calibri" pitchFamily="34" charset="0"/>
              <a:ea typeface="Verdana" pitchFamily="34" charset="0"/>
              <a:cs typeface="Calibri" pitchFamily="34" charset="0"/>
            </a:endParaRPr>
          </a:p>
          <a:p>
            <a:pPr algn="just">
              <a:buSzPct val="170000"/>
            </a:pPr>
            <a:r>
              <a:rPr lang="en-US" sz="1900" dirty="0" smtClean="0">
                <a:latin typeface="Calibri" pitchFamily="34" charset="0"/>
                <a:ea typeface="Verdana" pitchFamily="34" charset="0"/>
                <a:cs typeface="Calibri" pitchFamily="34" charset="0"/>
              </a:rPr>
              <a:t>The time limit is 5 years (from filing of annual return) in </a:t>
            </a:r>
            <a:r>
              <a:rPr lang="en-US" sz="1900" dirty="0">
                <a:latin typeface="Calibri" pitchFamily="34" charset="0"/>
                <a:ea typeface="Verdana" pitchFamily="34" charset="0"/>
                <a:cs typeface="Calibri" pitchFamily="34" charset="0"/>
              </a:rPr>
              <a:t>fraud/suppression cases. </a:t>
            </a:r>
            <a:endParaRPr lang="en-US" sz="1900" dirty="0" smtClean="0">
              <a:latin typeface="Calibri" pitchFamily="34" charset="0"/>
              <a:ea typeface="Verdana" pitchFamily="34" charset="0"/>
              <a:cs typeface="Calibri" pitchFamily="34" charset="0"/>
            </a:endParaRPr>
          </a:p>
          <a:p>
            <a:pPr algn="just">
              <a:buSzPct val="170000"/>
              <a:buNone/>
            </a:pPr>
            <a:endParaRPr lang="en-US" sz="1900" dirty="0" smtClean="0">
              <a:latin typeface="Calibri" pitchFamily="34" charset="0"/>
              <a:ea typeface="Verdana" pitchFamily="34" charset="0"/>
              <a:cs typeface="Calibri" pitchFamily="34" charset="0"/>
            </a:endParaRPr>
          </a:p>
          <a:p>
            <a:pPr algn="just">
              <a:buSzPct val="170000"/>
            </a:pPr>
            <a:r>
              <a:rPr lang="en-IN" sz="1900" dirty="0" smtClean="0">
                <a:latin typeface="Calibri" pitchFamily="34" charset="0"/>
                <a:ea typeface="Verdana" pitchFamily="34" charset="0"/>
                <a:cs typeface="Calibri" pitchFamily="34" charset="0"/>
              </a:rPr>
              <a:t>No separate time lines for issue of SCN and adjudication order</a:t>
            </a:r>
            <a:r>
              <a:rPr lang="en-US" sz="1900" dirty="0" smtClean="0">
                <a:latin typeface="Calibri" pitchFamily="34" charset="0"/>
                <a:ea typeface="Verdana" pitchFamily="34" charset="0"/>
                <a:cs typeface="Calibri" pitchFamily="34" charset="0"/>
              </a:rPr>
              <a:t>. </a:t>
            </a:r>
          </a:p>
          <a:p>
            <a:pPr algn="just">
              <a:buSzPct val="170000"/>
              <a:buNone/>
            </a:pPr>
            <a:endParaRPr lang="en-US" sz="1900" dirty="0" smtClean="0">
              <a:latin typeface="Calibri" pitchFamily="34" charset="0"/>
              <a:ea typeface="Verdana" pitchFamily="34" charset="0"/>
              <a:cs typeface="Calibri" pitchFamily="34" charset="0"/>
            </a:endParaRPr>
          </a:p>
          <a:p>
            <a:pPr algn="just">
              <a:buSzPct val="170000"/>
            </a:pPr>
            <a:r>
              <a:rPr lang="en-US" sz="1900" dirty="0" smtClean="0">
                <a:latin typeface="Calibri" pitchFamily="34" charset="0"/>
                <a:ea typeface="Verdana" pitchFamily="34" charset="0"/>
                <a:cs typeface="Calibri" pitchFamily="34" charset="0"/>
              </a:rPr>
              <a:t>Provisions for settlement of cases at every stage, right from audit/investigation to the stage of passing of adjudication order and even thereafter.</a:t>
            </a:r>
          </a:p>
          <a:p>
            <a:pPr algn="just">
              <a:buSzPct val="170000"/>
              <a:buNone/>
            </a:pPr>
            <a:endParaRPr lang="en-US" sz="1900" dirty="0" smtClean="0">
              <a:latin typeface="Calibri" pitchFamily="34" charset="0"/>
              <a:ea typeface="Verdana" pitchFamily="34" charset="0"/>
              <a:cs typeface="Calibri" pitchFamily="34" charset="0"/>
            </a:endParaRPr>
          </a:p>
          <a:p>
            <a:pPr algn="just">
              <a:buSzPct val="170000"/>
            </a:pPr>
            <a:r>
              <a:rPr lang="en-US" sz="1900" dirty="0" smtClean="0">
                <a:latin typeface="Calibri" pitchFamily="34" charset="0"/>
                <a:ea typeface="Verdana" pitchFamily="34" charset="0"/>
                <a:cs typeface="Calibri" pitchFamily="34" charset="0"/>
              </a:rPr>
              <a:t>No/Minimal penalty if the tax and interest is paid at the stage of audit/investigation.</a:t>
            </a:r>
          </a:p>
          <a:p>
            <a:pPr algn="just">
              <a:buSzPct val="170000"/>
              <a:buNone/>
            </a:pPr>
            <a:endParaRPr lang="en-IN" sz="1900" dirty="0" smtClean="0">
              <a:latin typeface="Calibri" pitchFamily="34" charset="0"/>
              <a:ea typeface="Verdana" pitchFamily="34" charset="0"/>
              <a:cs typeface="Calibri" pitchFamily="34" charset="0"/>
            </a:endParaRPr>
          </a:p>
          <a:p>
            <a:pPr algn="just">
              <a:buSzPct val="170000"/>
            </a:pPr>
            <a:r>
              <a:rPr lang="en-US" sz="1900" dirty="0" smtClean="0">
                <a:latin typeface="Calibri" pitchFamily="34" charset="0"/>
                <a:ea typeface="Verdana" pitchFamily="34" charset="0"/>
                <a:cs typeface="Calibri" pitchFamily="34" charset="0"/>
              </a:rPr>
              <a:t>The officer shall in his order set out the relevant facts and the basis of his decision.</a:t>
            </a:r>
          </a:p>
          <a:p>
            <a:pPr algn="just">
              <a:buSzPct val="170000"/>
            </a:pPr>
            <a:endParaRPr lang="en-US" sz="1900" dirty="0" smtClean="0">
              <a:latin typeface="Calibri" pitchFamily="34" charset="0"/>
              <a:ea typeface="Verdana" pitchFamily="34" charset="0"/>
              <a:cs typeface="Calibri" pitchFamily="34" charset="0"/>
            </a:endParaRPr>
          </a:p>
          <a:p>
            <a:pPr algn="just">
              <a:buSzPct val="170000"/>
            </a:pPr>
            <a:r>
              <a:rPr lang="en-US" sz="1900" dirty="0" smtClean="0">
                <a:latin typeface="Calibri" pitchFamily="34" charset="0"/>
                <a:ea typeface="Verdana" pitchFamily="34" charset="0"/>
                <a:cs typeface="Calibri" pitchFamily="34" charset="0"/>
              </a:rPr>
              <a:t>The amount of tax, interest and penalty demanded in the order shall not be in excess of the amount specified in the notice.</a:t>
            </a:r>
          </a:p>
          <a:p>
            <a:pPr algn="just">
              <a:buSzPct val="170000"/>
            </a:pPr>
            <a:endParaRPr lang="en-US" sz="1900" dirty="0" smtClean="0">
              <a:latin typeface="Calibri" pitchFamily="34" charset="0"/>
              <a:ea typeface="Verdana" pitchFamily="34" charset="0"/>
              <a:cs typeface="Calibri" pitchFamily="34" charset="0"/>
            </a:endParaRPr>
          </a:p>
          <a:p>
            <a:pPr algn="just">
              <a:buSzPct val="170000"/>
            </a:pPr>
            <a:r>
              <a:rPr lang="en-US" sz="1900" dirty="0" smtClean="0">
                <a:latin typeface="Calibri" pitchFamily="34" charset="0"/>
                <a:ea typeface="Verdana" pitchFamily="34" charset="0"/>
                <a:cs typeface="Calibri" pitchFamily="34" charset="0"/>
              </a:rPr>
              <a:t>No demand shall be confirmed on grounds other than the grounds specified in the notice.</a:t>
            </a:r>
            <a:endParaRPr lang="en-IN" sz="1900" dirty="0">
              <a:latin typeface="Calibri" pitchFamily="34" charset="0"/>
              <a:ea typeface="Verdana" pitchFamily="34" charset="0"/>
              <a:cs typeface="Calibri" pitchFamily="34" charset="0"/>
            </a:endParaRPr>
          </a:p>
          <a:p>
            <a:pPr>
              <a:buSzPct val="170000"/>
            </a:pPr>
            <a:endParaRPr lang="en-IN" dirty="0"/>
          </a:p>
          <a:p>
            <a:endParaRPr lang="en-IN"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50</a:t>
            </a:fld>
            <a:endParaRPr lang="en-US"/>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186766" cy="868346"/>
          </a:xfrm>
        </p:spPr>
        <p:txBody>
          <a:bodyPr>
            <a:normAutofit/>
          </a:bodyPr>
          <a:lstStyle/>
          <a:p>
            <a:r>
              <a:rPr lang="en-US" sz="2400" b="1" dirty="0" smtClean="0">
                <a:ea typeface="Verdana" pitchFamily="34" charset="0"/>
                <a:cs typeface="Calibri" pitchFamily="34" charset="0"/>
              </a:rPr>
              <a:t>TAX COLLECTED BUT NOT PAID TO THE GOVERNMENT</a:t>
            </a:r>
            <a:br>
              <a:rPr lang="en-US" sz="2400" b="1" dirty="0" smtClean="0">
                <a:ea typeface="Verdana" pitchFamily="34" charset="0"/>
                <a:cs typeface="Calibri" pitchFamily="34" charset="0"/>
              </a:rPr>
            </a:br>
            <a:endParaRPr lang="en-IN" sz="2400" b="1" dirty="0">
              <a:ea typeface="Verdana" pitchFamily="34" charset="0"/>
              <a:cs typeface="Calibri" pitchFamily="34" charset="0"/>
            </a:endParaRPr>
          </a:p>
        </p:txBody>
      </p:sp>
      <p:sp>
        <p:nvSpPr>
          <p:cNvPr id="3" name="Content Placeholder 2"/>
          <p:cNvSpPr>
            <a:spLocks noGrp="1"/>
          </p:cNvSpPr>
          <p:nvPr>
            <p:ph idx="1"/>
          </p:nvPr>
        </p:nvSpPr>
        <p:spPr>
          <a:xfrm>
            <a:off x="457200" y="1465316"/>
            <a:ext cx="7686700" cy="5357850"/>
          </a:xfrm>
        </p:spPr>
        <p:txBody>
          <a:bodyPr>
            <a:noAutofit/>
          </a:bodyPr>
          <a:lstStyle/>
          <a:p>
            <a:pPr marL="457200" indent="-457200" algn="just">
              <a:buSzPct val="170000"/>
            </a:pPr>
            <a:r>
              <a:rPr lang="en-US" sz="1800" dirty="0" smtClean="0">
                <a:latin typeface="Calibri" pitchFamily="34" charset="0"/>
                <a:ea typeface="Verdana" pitchFamily="34" charset="0"/>
                <a:cs typeface="Calibri" pitchFamily="34" charset="0"/>
              </a:rPr>
              <a:t>Any amount collected as tax from customers shall be paid to  Govt. regardless of whether the supplies are taxable or not.</a:t>
            </a:r>
          </a:p>
          <a:p>
            <a:pPr marL="457200" indent="-457200" algn="just">
              <a:buSzPct val="170000"/>
              <a:buNone/>
            </a:pPr>
            <a:endParaRPr lang="en-US" sz="1800" dirty="0" smtClean="0">
              <a:latin typeface="Calibri" pitchFamily="34" charset="0"/>
              <a:ea typeface="Verdana" pitchFamily="34" charset="0"/>
              <a:cs typeface="Calibri" pitchFamily="34" charset="0"/>
            </a:endParaRPr>
          </a:p>
          <a:p>
            <a:pPr marL="457200" indent="-457200" algn="just">
              <a:buSzPct val="170000"/>
            </a:pPr>
            <a:r>
              <a:rPr lang="en-US" sz="1800" dirty="0" smtClean="0">
                <a:latin typeface="Calibri" pitchFamily="34" charset="0"/>
                <a:ea typeface="Verdana" pitchFamily="34" charset="0"/>
                <a:cs typeface="Calibri" pitchFamily="34" charset="0"/>
              </a:rPr>
              <a:t>If not paid, SCN shall be issued.</a:t>
            </a:r>
          </a:p>
          <a:p>
            <a:pPr marL="457200" indent="-457200" algn="just">
              <a:buSzPct val="170000"/>
              <a:buNone/>
            </a:pPr>
            <a:r>
              <a:rPr lang="en-US" sz="1800" dirty="0" smtClean="0">
                <a:latin typeface="Calibri" pitchFamily="34" charset="0"/>
                <a:ea typeface="Verdana" pitchFamily="34" charset="0"/>
                <a:cs typeface="Calibri" pitchFamily="34" charset="0"/>
              </a:rPr>
              <a:t> </a:t>
            </a:r>
          </a:p>
          <a:p>
            <a:pPr marL="457200" indent="-457200" algn="just">
              <a:buSzPct val="170000"/>
            </a:pPr>
            <a:r>
              <a:rPr lang="en-US" sz="1800" dirty="0" smtClean="0">
                <a:latin typeface="Calibri" pitchFamily="34" charset="0"/>
                <a:ea typeface="Verdana" pitchFamily="34" charset="0"/>
                <a:cs typeface="Calibri" pitchFamily="34" charset="0"/>
              </a:rPr>
              <a:t>The proper officer shall, after considering the representation if any, determine the amount.</a:t>
            </a:r>
          </a:p>
          <a:p>
            <a:pPr marL="457200" indent="-457200" algn="just">
              <a:buSzPct val="170000"/>
              <a:buNone/>
            </a:pPr>
            <a:endParaRPr lang="en-US" sz="1800" dirty="0" smtClean="0">
              <a:latin typeface="Calibri" pitchFamily="34" charset="0"/>
              <a:ea typeface="Verdana" pitchFamily="34" charset="0"/>
              <a:cs typeface="Calibri" pitchFamily="34" charset="0"/>
            </a:endParaRPr>
          </a:p>
          <a:p>
            <a:pPr marL="457200" indent="-457200" algn="just">
              <a:buSzPct val="170000"/>
            </a:pPr>
            <a:r>
              <a:rPr lang="en-US" sz="1800" dirty="0" smtClean="0">
                <a:latin typeface="Calibri" pitchFamily="34" charset="0"/>
                <a:ea typeface="Verdana" pitchFamily="34" charset="0"/>
                <a:cs typeface="Calibri" pitchFamily="34" charset="0"/>
              </a:rPr>
              <a:t>The person concerned shall pay tax along with interest right from the day the tax was collected till the date of payment. </a:t>
            </a:r>
          </a:p>
          <a:p>
            <a:pPr marL="457200" indent="-457200" algn="just">
              <a:buSzPct val="170000"/>
            </a:pPr>
            <a:endParaRPr lang="en-US" sz="1800" dirty="0" smtClean="0">
              <a:latin typeface="Calibri" pitchFamily="34" charset="0"/>
              <a:ea typeface="Verdana" pitchFamily="34" charset="0"/>
              <a:cs typeface="Calibri" pitchFamily="34" charset="0"/>
            </a:endParaRPr>
          </a:p>
          <a:p>
            <a:pPr marL="457200" indent="-457200" algn="just">
              <a:buSzPct val="170000"/>
            </a:pPr>
            <a:r>
              <a:rPr lang="en-US" sz="1800" dirty="0" smtClean="0">
                <a:latin typeface="Calibri" pitchFamily="34" charset="0"/>
                <a:ea typeface="Verdana" pitchFamily="34" charset="0"/>
                <a:cs typeface="Calibri" pitchFamily="34" charset="0"/>
              </a:rPr>
              <a:t>The proper officer shall issue the order within 1 year from the date of issue of SCN.</a:t>
            </a:r>
          </a:p>
          <a:p>
            <a:pPr marL="457200" indent="-457200" algn="just">
              <a:buSzPct val="170000"/>
            </a:pPr>
            <a:endParaRPr lang="en-US" sz="1800" dirty="0" smtClean="0">
              <a:latin typeface="Calibri" pitchFamily="34" charset="0"/>
              <a:ea typeface="Verdana" pitchFamily="34" charset="0"/>
              <a:cs typeface="Calibri" pitchFamily="34" charset="0"/>
            </a:endParaRPr>
          </a:p>
          <a:p>
            <a:pPr marL="457200" indent="-457200" algn="just">
              <a:buSzPct val="170000"/>
            </a:pPr>
            <a:r>
              <a:rPr lang="en-US" sz="1800" dirty="0" smtClean="0">
                <a:latin typeface="Calibri" pitchFamily="34" charset="0"/>
                <a:ea typeface="Verdana" pitchFamily="34" charset="0"/>
                <a:cs typeface="Calibri" pitchFamily="34" charset="0"/>
              </a:rPr>
              <a:t>The person who has ultimately borne the incidence of tax may apply for refund.</a:t>
            </a:r>
            <a:endParaRPr lang="en-IN" sz="1800" dirty="0">
              <a:latin typeface="Calibri" pitchFamily="34" charset="0"/>
              <a:ea typeface="Verdana" pitchFamily="34" charset="0"/>
              <a:cs typeface="Calibri"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51</a:t>
            </a:fld>
            <a:endParaRPr lang="en-US"/>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17" y="228600"/>
            <a:ext cx="8543956" cy="633394"/>
          </a:xfrm>
        </p:spPr>
        <p:txBody>
          <a:bodyPr>
            <a:noAutofit/>
          </a:bodyPr>
          <a:lstStyle/>
          <a:p>
            <a:r>
              <a:rPr lang="en-US" sz="2200" b="1" dirty="0" smtClean="0">
                <a:ea typeface="Verdana" pitchFamily="34" charset="0"/>
                <a:cs typeface="Calibri" pitchFamily="34" charset="0"/>
              </a:rPr>
              <a:t>RECOVERY OF TAX FROM THE PERSON IN DEFAULT</a:t>
            </a:r>
            <a:br>
              <a:rPr lang="en-US" sz="2200" b="1" dirty="0" smtClean="0">
                <a:ea typeface="Verdana" pitchFamily="34" charset="0"/>
                <a:cs typeface="Calibri" pitchFamily="34" charset="0"/>
              </a:rPr>
            </a:br>
            <a:r>
              <a:rPr lang="en-US" sz="2200" b="1" dirty="0" smtClean="0">
                <a:ea typeface="Verdana" pitchFamily="34" charset="0"/>
                <a:cs typeface="Calibri" pitchFamily="34" charset="0"/>
              </a:rPr>
              <a:t> </a:t>
            </a:r>
            <a:r>
              <a:rPr lang="en-US" sz="2400" b="1" dirty="0" smtClean="0">
                <a:ea typeface="Verdana" pitchFamily="34" charset="0"/>
                <a:cs typeface="Calibri" pitchFamily="34" charset="0"/>
              </a:rPr>
              <a:t>            				</a:t>
            </a:r>
            <a:endParaRPr lang="en-IN" sz="2000" b="1" dirty="0">
              <a:ea typeface="Verdana" pitchFamily="34" charset="0"/>
              <a:cs typeface="Calibri" pitchFamily="34" charset="0"/>
            </a:endParaRPr>
          </a:p>
        </p:txBody>
      </p:sp>
      <p:sp>
        <p:nvSpPr>
          <p:cNvPr id="3" name="Content Placeholder 2"/>
          <p:cNvSpPr>
            <a:spLocks noGrp="1"/>
          </p:cNvSpPr>
          <p:nvPr>
            <p:ph idx="1"/>
          </p:nvPr>
        </p:nvSpPr>
        <p:spPr>
          <a:xfrm>
            <a:off x="457200" y="785794"/>
            <a:ext cx="7686700" cy="5929354"/>
          </a:xfrm>
        </p:spPr>
        <p:txBody>
          <a:bodyPr>
            <a:noAutofit/>
          </a:bodyPr>
          <a:lstStyle/>
          <a:p>
            <a:pPr algn="just">
              <a:buSzPct val="170000"/>
              <a:buNone/>
            </a:pPr>
            <a:endParaRPr lang="en-US" sz="1800" dirty="0">
              <a:ea typeface="Verdana" pitchFamily="34" charset="0"/>
              <a:cs typeface="Calibri" pitchFamily="34" charset="0"/>
            </a:endParaRPr>
          </a:p>
          <a:p>
            <a:pPr algn="just">
              <a:buSzPct val="170000"/>
            </a:pPr>
            <a:r>
              <a:rPr lang="en-US" sz="1800" dirty="0" smtClean="0">
                <a:latin typeface="Calibri" pitchFamily="34" charset="0"/>
                <a:ea typeface="Verdana" pitchFamily="34" charset="0"/>
                <a:cs typeface="Calibri" pitchFamily="34" charset="0"/>
              </a:rPr>
              <a:t>The proper officer may deduct the amount  from any money owing to such person which is under his control or</a:t>
            </a:r>
          </a:p>
          <a:p>
            <a:pPr>
              <a:buSzPct val="170000"/>
              <a:buNone/>
            </a:pPr>
            <a:r>
              <a:rPr lang="en-IN" sz="1800" dirty="0" smtClean="0">
                <a:latin typeface="Calibri" pitchFamily="34" charset="0"/>
                <a:ea typeface="Verdana" pitchFamily="34" charset="0"/>
                <a:cs typeface="Calibri" pitchFamily="34" charset="0"/>
              </a:rPr>
              <a:t>	</a:t>
            </a:r>
            <a:r>
              <a:rPr lang="en-US" sz="1800" dirty="0" smtClean="0">
                <a:latin typeface="Calibri" pitchFamily="34" charset="0"/>
                <a:ea typeface="Verdana" pitchFamily="34" charset="0"/>
                <a:cs typeface="Calibri" pitchFamily="34" charset="0"/>
              </a:rPr>
              <a:t>he may make a request to another officer to do so.</a:t>
            </a:r>
          </a:p>
          <a:p>
            <a:pPr>
              <a:buSzPct val="170000"/>
              <a:buNone/>
            </a:pPr>
            <a:endParaRPr lang="en-US" sz="1800" dirty="0" smtClean="0">
              <a:latin typeface="Calibri" pitchFamily="34" charset="0"/>
              <a:ea typeface="Verdana" pitchFamily="34" charset="0"/>
              <a:cs typeface="Calibri" pitchFamily="34" charset="0"/>
            </a:endParaRPr>
          </a:p>
          <a:p>
            <a:pPr algn="just">
              <a:buSzPct val="170000"/>
            </a:pPr>
            <a:r>
              <a:rPr lang="en-US" sz="1800" dirty="0" smtClean="0">
                <a:latin typeface="Calibri" pitchFamily="34" charset="0"/>
                <a:ea typeface="Verdana" pitchFamily="34" charset="0"/>
                <a:cs typeface="Calibri" pitchFamily="34" charset="0"/>
              </a:rPr>
              <a:t>The proper officer may recover the amount  by detaining and selling goods belonging to such person which are under his control, or </a:t>
            </a:r>
          </a:p>
          <a:p>
            <a:pPr>
              <a:buSzPct val="170000"/>
              <a:buNone/>
            </a:pPr>
            <a:r>
              <a:rPr lang="en-US" sz="1800" dirty="0" smtClean="0">
                <a:latin typeface="Calibri" pitchFamily="34" charset="0"/>
                <a:ea typeface="Verdana" pitchFamily="34" charset="0"/>
                <a:cs typeface="Calibri" pitchFamily="34" charset="0"/>
              </a:rPr>
              <a:t>	he may make a request to another officer to do so.</a:t>
            </a:r>
          </a:p>
          <a:p>
            <a:pPr>
              <a:buSzPct val="170000"/>
              <a:buNone/>
            </a:pPr>
            <a:endParaRPr lang="en-US" sz="1800" dirty="0" smtClean="0">
              <a:latin typeface="Calibri" pitchFamily="34" charset="0"/>
              <a:ea typeface="Verdana" pitchFamily="34" charset="0"/>
              <a:cs typeface="Calibri" pitchFamily="34" charset="0"/>
            </a:endParaRPr>
          </a:p>
          <a:p>
            <a:pPr algn="just">
              <a:buSzPct val="170000"/>
            </a:pPr>
            <a:r>
              <a:rPr lang="en-US" sz="1800" dirty="0" smtClean="0">
                <a:latin typeface="Calibri" pitchFamily="34" charset="0"/>
                <a:ea typeface="Verdana" pitchFamily="34" charset="0"/>
                <a:cs typeface="Calibri" pitchFamily="34" charset="0"/>
              </a:rPr>
              <a:t>The proper officer may, by notice in writing, require any other person from whom money is due or may become due to such person to pay the amount to the Govt.</a:t>
            </a:r>
          </a:p>
          <a:p>
            <a:pPr>
              <a:buSzPct val="170000"/>
              <a:buNone/>
            </a:pPr>
            <a:endParaRPr lang="en-US" sz="1800" dirty="0" smtClean="0">
              <a:latin typeface="Calibri" pitchFamily="34" charset="0"/>
              <a:ea typeface="Verdana" pitchFamily="34" charset="0"/>
              <a:cs typeface="Calibri" pitchFamily="34" charset="0"/>
            </a:endParaRPr>
          </a:p>
          <a:p>
            <a:pPr>
              <a:buSzPct val="170000"/>
            </a:pPr>
            <a:r>
              <a:rPr lang="en-US" sz="1800" dirty="0" smtClean="0">
                <a:latin typeface="Calibri" pitchFamily="34" charset="0"/>
                <a:ea typeface="Verdana" pitchFamily="34" charset="0"/>
                <a:cs typeface="Calibri" pitchFamily="34" charset="0"/>
              </a:rPr>
              <a:t>Every person to whom the notice is issued shall be bound to comply with such notice.</a:t>
            </a:r>
          </a:p>
          <a:p>
            <a:pPr>
              <a:buSzPct val="170000"/>
              <a:buNone/>
            </a:pPr>
            <a:endParaRPr lang="en-US" sz="1800" dirty="0" smtClean="0">
              <a:latin typeface="Calibri" pitchFamily="34" charset="0"/>
              <a:ea typeface="Verdana" pitchFamily="34" charset="0"/>
              <a:cs typeface="Calibri" pitchFamily="34" charset="0"/>
            </a:endParaRPr>
          </a:p>
          <a:p>
            <a:pPr algn="just">
              <a:buSzPct val="170000"/>
            </a:pPr>
            <a:r>
              <a:rPr lang="en-US" sz="1800" dirty="0" smtClean="0">
                <a:latin typeface="Calibri" pitchFamily="34" charset="0"/>
                <a:ea typeface="Verdana" pitchFamily="34" charset="0"/>
                <a:cs typeface="Calibri" pitchFamily="34" charset="0"/>
              </a:rPr>
              <a:t>The proper officer may prepare a certificate specifying the amount and send it to District Collector, who shall recover the amount as if it were an arrear of land revenue.</a:t>
            </a:r>
            <a:endParaRPr lang="en-IN" sz="1800" dirty="0" smtClean="0">
              <a:latin typeface="Calibri" pitchFamily="34" charset="0"/>
              <a:ea typeface="Verdana" pitchFamily="34" charset="0"/>
              <a:cs typeface="Calibri" pitchFamily="34" charset="0"/>
            </a:endParaRPr>
          </a:p>
          <a:p>
            <a:endParaRPr lang="en-US" sz="1800" dirty="0" smtClean="0">
              <a:latin typeface="Calibri" pitchFamily="34" charset="0"/>
              <a:ea typeface="Verdana" pitchFamily="34" charset="0"/>
              <a:cs typeface="Calibri"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52</a:t>
            </a:fld>
            <a:endParaRPr lang="en-US"/>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229600" cy="725470"/>
          </a:xfrm>
        </p:spPr>
        <p:txBody>
          <a:bodyPr>
            <a:normAutofit/>
          </a:bodyPr>
          <a:lstStyle/>
          <a:p>
            <a:r>
              <a:rPr lang="en-US" sz="2400" b="1" dirty="0" smtClean="0">
                <a:ea typeface="Verdana" pitchFamily="34" charset="0"/>
                <a:cs typeface="Calibri" pitchFamily="34" charset="0"/>
              </a:rPr>
              <a:t>SEARCH, SEIZURE AND ARREST</a:t>
            </a:r>
            <a:br>
              <a:rPr lang="en-US" sz="2400" b="1" dirty="0" smtClean="0">
                <a:ea typeface="Verdana" pitchFamily="34" charset="0"/>
                <a:cs typeface="Calibri" pitchFamily="34" charset="0"/>
              </a:rPr>
            </a:br>
            <a:endParaRPr lang="en-IN" sz="2200" b="1" dirty="0">
              <a:ea typeface="Verdana" pitchFamily="34" charset="0"/>
              <a:cs typeface="Calibri" pitchFamily="34" charset="0"/>
            </a:endParaRPr>
          </a:p>
        </p:txBody>
      </p:sp>
      <p:sp>
        <p:nvSpPr>
          <p:cNvPr id="3" name="Content Placeholder 2"/>
          <p:cNvSpPr>
            <a:spLocks noGrp="1"/>
          </p:cNvSpPr>
          <p:nvPr>
            <p:ph idx="1"/>
          </p:nvPr>
        </p:nvSpPr>
        <p:spPr>
          <a:xfrm>
            <a:off x="457200" y="1000108"/>
            <a:ext cx="7686700" cy="5643602"/>
          </a:xfrm>
        </p:spPr>
        <p:txBody>
          <a:bodyPr>
            <a:normAutofit/>
          </a:bodyPr>
          <a:lstStyle/>
          <a:p>
            <a:pPr algn="just">
              <a:buClrTx/>
              <a:buSzPct val="170000"/>
            </a:pPr>
            <a:endParaRPr lang="en-US" sz="1800" dirty="0" smtClean="0">
              <a:latin typeface="Calibri" pitchFamily="34" charset="0"/>
              <a:ea typeface="Verdana" pitchFamily="34" charset="0"/>
              <a:cs typeface="Calibri" pitchFamily="34" charset="0"/>
            </a:endParaRPr>
          </a:p>
          <a:p>
            <a:pPr algn="just">
              <a:buClrTx/>
              <a:buSzPct val="170000"/>
            </a:pPr>
            <a:r>
              <a:rPr lang="en-US" sz="1800" dirty="0" smtClean="0">
                <a:latin typeface="Calibri" pitchFamily="34" charset="0"/>
                <a:ea typeface="Verdana" pitchFamily="34" charset="0"/>
                <a:cs typeface="Calibri" pitchFamily="34" charset="0"/>
              </a:rPr>
              <a:t>Power to search places and seize goods, documents etc. has been retained under GST law.</a:t>
            </a:r>
          </a:p>
          <a:p>
            <a:pPr algn="just">
              <a:buClrTx/>
              <a:buSzPct val="170000"/>
            </a:pPr>
            <a:endParaRPr lang="en-US" sz="1800" dirty="0" smtClean="0">
              <a:latin typeface="Calibri" pitchFamily="34" charset="0"/>
              <a:ea typeface="Verdana" pitchFamily="34" charset="0"/>
              <a:cs typeface="Calibri" pitchFamily="34" charset="0"/>
            </a:endParaRPr>
          </a:p>
          <a:p>
            <a:pPr algn="just">
              <a:buClrTx/>
              <a:buSzPct val="170000"/>
            </a:pPr>
            <a:r>
              <a:rPr lang="en-US" sz="1800" dirty="0" smtClean="0">
                <a:latin typeface="Calibri" pitchFamily="34" charset="0"/>
                <a:ea typeface="Verdana" pitchFamily="34" charset="0"/>
                <a:cs typeface="Calibri" pitchFamily="34" charset="0"/>
              </a:rPr>
              <a:t>After seizure of goods, if notice not is given within 60 days, the goods shall be returned to the person.  The period is extendable up to 6 months.  </a:t>
            </a:r>
          </a:p>
          <a:p>
            <a:pPr algn="just">
              <a:buClrTx/>
              <a:buSzPct val="170000"/>
              <a:buNone/>
            </a:pPr>
            <a:endParaRPr lang="en-US" sz="1800" dirty="0" smtClean="0">
              <a:latin typeface="Calibri" pitchFamily="34" charset="0"/>
              <a:ea typeface="Verdana" pitchFamily="34" charset="0"/>
              <a:cs typeface="Calibri" pitchFamily="34" charset="0"/>
            </a:endParaRPr>
          </a:p>
          <a:p>
            <a:pPr algn="just">
              <a:buClrTx/>
              <a:buSzPct val="170000"/>
            </a:pPr>
            <a:r>
              <a:rPr lang="en-US" sz="1800" dirty="0" smtClean="0">
                <a:latin typeface="Calibri" pitchFamily="34" charset="0"/>
                <a:ea typeface="Verdana" pitchFamily="34" charset="0"/>
                <a:cs typeface="Calibri" pitchFamily="34" charset="0"/>
              </a:rPr>
              <a:t>A person can be arrested only where the amount of tax evaded exceeds Rs.50 </a:t>
            </a:r>
            <a:r>
              <a:rPr lang="en-US" sz="1800" dirty="0" err="1" smtClean="0">
                <a:latin typeface="Calibri" pitchFamily="34" charset="0"/>
                <a:ea typeface="Verdana" pitchFamily="34" charset="0"/>
                <a:cs typeface="Calibri" pitchFamily="34" charset="0"/>
              </a:rPr>
              <a:t>lakh</a:t>
            </a:r>
            <a:r>
              <a:rPr lang="en-US" sz="1800" dirty="0" smtClean="0">
                <a:latin typeface="Calibri" pitchFamily="34" charset="0"/>
                <a:ea typeface="Verdana" pitchFamily="34" charset="0"/>
                <a:cs typeface="Calibri" pitchFamily="34" charset="0"/>
              </a:rPr>
              <a:t> or where it is a repeat offence.</a:t>
            </a:r>
          </a:p>
          <a:p>
            <a:pPr algn="just">
              <a:buClrTx/>
              <a:buSzPct val="170000"/>
              <a:buNone/>
            </a:pPr>
            <a:endParaRPr lang="en-US" sz="1800" dirty="0" smtClean="0">
              <a:latin typeface="Calibri" pitchFamily="34" charset="0"/>
              <a:ea typeface="Verdana" pitchFamily="34" charset="0"/>
              <a:cs typeface="Calibri" pitchFamily="34" charset="0"/>
            </a:endParaRPr>
          </a:p>
          <a:p>
            <a:pPr algn="just">
              <a:buSzPct val="170000"/>
            </a:pPr>
            <a:r>
              <a:rPr lang="en-US" sz="1800" dirty="0" smtClean="0">
                <a:latin typeface="Calibri" pitchFamily="34" charset="0"/>
                <a:ea typeface="Verdana" pitchFamily="34" charset="0"/>
                <a:cs typeface="Calibri" pitchFamily="34" charset="0"/>
              </a:rPr>
              <a:t>If the amount of tax evaded exceeds Rs.2.5 </a:t>
            </a:r>
            <a:r>
              <a:rPr lang="en-US" sz="1800" dirty="0" err="1" smtClean="0">
                <a:latin typeface="Calibri" pitchFamily="34" charset="0"/>
                <a:ea typeface="Verdana" pitchFamily="34" charset="0"/>
                <a:cs typeface="Calibri" pitchFamily="34" charset="0"/>
              </a:rPr>
              <a:t>crore</a:t>
            </a:r>
            <a:r>
              <a:rPr lang="en-US" sz="1800" dirty="0" smtClean="0">
                <a:latin typeface="Calibri" pitchFamily="34" charset="0"/>
                <a:ea typeface="Verdana" pitchFamily="34" charset="0"/>
                <a:cs typeface="Calibri" pitchFamily="34" charset="0"/>
              </a:rPr>
              <a:t>, the offence is cognizable and non-</a:t>
            </a:r>
            <a:r>
              <a:rPr lang="en-US" sz="1800" dirty="0" err="1" smtClean="0">
                <a:latin typeface="Calibri" pitchFamily="34" charset="0"/>
                <a:ea typeface="Verdana" pitchFamily="34" charset="0"/>
                <a:cs typeface="Calibri" pitchFamily="34" charset="0"/>
              </a:rPr>
              <a:t>bailable</a:t>
            </a:r>
            <a:r>
              <a:rPr lang="en-US" sz="1800" dirty="0" smtClean="0">
                <a:latin typeface="Calibri" pitchFamily="34" charset="0"/>
                <a:ea typeface="Verdana" pitchFamily="34" charset="0"/>
                <a:cs typeface="Calibri" pitchFamily="34" charset="0"/>
              </a:rPr>
              <a:t>.  </a:t>
            </a:r>
          </a:p>
          <a:p>
            <a:pPr algn="just">
              <a:buClrTx/>
              <a:buSzPct val="170000"/>
              <a:buNone/>
            </a:pPr>
            <a:endParaRPr lang="en-IN" sz="1800" dirty="0" smtClean="0">
              <a:latin typeface="Calibri" pitchFamily="34" charset="0"/>
              <a:ea typeface="Verdana" pitchFamily="34" charset="0"/>
              <a:cs typeface="Calibri" pitchFamily="34" charset="0"/>
            </a:endParaRPr>
          </a:p>
          <a:p>
            <a:pPr algn="just">
              <a:buClrTx/>
              <a:buSzPct val="170000"/>
            </a:pPr>
            <a:r>
              <a:rPr lang="en-US" sz="1800" dirty="0" smtClean="0">
                <a:latin typeface="Calibri" pitchFamily="34" charset="0"/>
                <a:ea typeface="Verdana" pitchFamily="34" charset="0"/>
                <a:cs typeface="Calibri" pitchFamily="34" charset="0"/>
              </a:rPr>
              <a:t>If the amount of tax evaded is below Rs.2.5 </a:t>
            </a:r>
            <a:r>
              <a:rPr lang="en-US" sz="1800" dirty="0" err="1" smtClean="0">
                <a:latin typeface="Calibri" pitchFamily="34" charset="0"/>
                <a:ea typeface="Verdana" pitchFamily="34" charset="0"/>
                <a:cs typeface="Calibri" pitchFamily="34" charset="0"/>
              </a:rPr>
              <a:t>crore</a:t>
            </a:r>
            <a:r>
              <a:rPr lang="en-US" sz="1800" dirty="0" smtClean="0">
                <a:latin typeface="Calibri" pitchFamily="34" charset="0"/>
                <a:ea typeface="Verdana" pitchFamily="34" charset="0"/>
                <a:cs typeface="Calibri" pitchFamily="34" charset="0"/>
              </a:rPr>
              <a:t>, the offence is non-cognizable and </a:t>
            </a:r>
            <a:r>
              <a:rPr lang="en-US" sz="1800" dirty="0" err="1" smtClean="0">
                <a:latin typeface="Calibri" pitchFamily="34" charset="0"/>
                <a:ea typeface="Verdana" pitchFamily="34" charset="0"/>
                <a:cs typeface="Calibri" pitchFamily="34" charset="0"/>
              </a:rPr>
              <a:t>bailable</a:t>
            </a:r>
            <a:r>
              <a:rPr lang="en-US" sz="1800" dirty="0" smtClean="0">
                <a:latin typeface="Calibri" pitchFamily="34" charset="0"/>
                <a:ea typeface="Verdana" pitchFamily="34" charset="0"/>
                <a:cs typeface="Calibri" pitchFamily="34" charset="0"/>
              </a:rPr>
              <a:t>.  </a:t>
            </a:r>
          </a:p>
          <a:p>
            <a:pPr algn="just">
              <a:buClrTx/>
              <a:buSzPct val="170000"/>
              <a:buNone/>
            </a:pPr>
            <a:endParaRPr lang="en-IN" sz="1800" dirty="0" smtClean="0">
              <a:latin typeface="Calibri" pitchFamily="34" charset="0"/>
              <a:ea typeface="Verdana" pitchFamily="34" charset="0"/>
              <a:cs typeface="Calibri" pitchFamily="34" charset="0"/>
            </a:endParaRPr>
          </a:p>
          <a:p>
            <a:pPr algn="just">
              <a:buClrTx/>
              <a:buSzPct val="170000"/>
            </a:pPr>
            <a:r>
              <a:rPr lang="en-US" sz="1800" dirty="0" smtClean="0">
                <a:latin typeface="Calibri" pitchFamily="34" charset="0"/>
                <a:ea typeface="Verdana" pitchFamily="34" charset="0"/>
                <a:cs typeface="Calibri" pitchFamily="34" charset="0"/>
              </a:rPr>
              <a:t>Thus, the power to arrest is restricted under the GST Law</a:t>
            </a:r>
            <a:r>
              <a:rPr lang="en-US" sz="1600" dirty="0" smtClean="0">
                <a:latin typeface="Calibri" pitchFamily="34" charset="0"/>
                <a:ea typeface="Verdana" pitchFamily="34" charset="0"/>
                <a:cs typeface="Calibri" pitchFamily="34" charset="0"/>
              </a:rPr>
              <a:t>.</a:t>
            </a:r>
            <a:endParaRPr lang="en-IN" sz="1600" dirty="0" smtClean="0">
              <a:latin typeface="Calibri" pitchFamily="34" charset="0"/>
              <a:ea typeface="Verdana" pitchFamily="34" charset="0"/>
              <a:cs typeface="Calibri" pitchFamily="34" charset="0"/>
            </a:endParaRPr>
          </a:p>
          <a:p>
            <a:pPr algn="just"/>
            <a:endParaRPr lang="en-IN" sz="1600" dirty="0" smtClean="0">
              <a:latin typeface="Georgia" pitchFamily="18" charset="0"/>
            </a:endParaRPr>
          </a:p>
          <a:p>
            <a:pPr algn="just">
              <a:buClrTx/>
              <a:buSzPct val="170000"/>
            </a:pPr>
            <a:endParaRPr lang="en-IN" sz="1600" dirty="0" smtClean="0">
              <a:latin typeface="Calibri" pitchFamily="34" charset="0"/>
              <a:ea typeface="Verdana" pitchFamily="34" charset="0"/>
              <a:cs typeface="Calibri" pitchFamily="34" charset="0"/>
            </a:endParaRPr>
          </a:p>
          <a:p>
            <a:endParaRPr lang="en-IN" sz="2000" dirty="0">
              <a:latin typeface="Calibri" pitchFamily="34" charset="0"/>
              <a:ea typeface="Verdana" pitchFamily="34" charset="0"/>
              <a:cs typeface="Calibri"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53</a:t>
            </a:fld>
            <a:endParaRPr lang="en-US"/>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normAutofit/>
          </a:bodyPr>
          <a:lstStyle/>
          <a:p>
            <a:r>
              <a:rPr lang="en-US" sz="2700" b="1" dirty="0" smtClean="0">
                <a:ea typeface="Verdana" pitchFamily="34" charset="0"/>
                <a:cs typeface="Calibri" pitchFamily="34" charset="0"/>
              </a:rPr>
              <a:t>PENALTY DISCIPLINES</a:t>
            </a:r>
            <a:r>
              <a:rPr lang="en-US" sz="2400" b="1" dirty="0" smtClean="0">
                <a:ea typeface="Verdana" pitchFamily="34" charset="0"/>
                <a:cs typeface="Calibri" pitchFamily="34" charset="0"/>
              </a:rPr>
              <a:t/>
            </a:r>
            <a:br>
              <a:rPr lang="en-US" sz="2400" b="1" dirty="0" smtClean="0">
                <a:ea typeface="Verdana" pitchFamily="34" charset="0"/>
                <a:cs typeface="Calibri" pitchFamily="34" charset="0"/>
              </a:rPr>
            </a:br>
            <a:endParaRPr lang="en-IN" sz="2200" b="1" dirty="0"/>
          </a:p>
        </p:txBody>
      </p:sp>
      <p:sp>
        <p:nvSpPr>
          <p:cNvPr id="3" name="Content Placeholder 2"/>
          <p:cNvSpPr>
            <a:spLocks noGrp="1"/>
          </p:cNvSpPr>
          <p:nvPr>
            <p:ph idx="1"/>
          </p:nvPr>
        </p:nvSpPr>
        <p:spPr>
          <a:xfrm>
            <a:off x="457200" y="1371600"/>
            <a:ext cx="7686700" cy="5343548"/>
          </a:xfrm>
        </p:spPr>
        <p:txBody>
          <a:bodyPr>
            <a:normAutofit/>
          </a:bodyPr>
          <a:lstStyle/>
          <a:p>
            <a:pPr algn="just">
              <a:buClrTx/>
              <a:buSzPct val="170000"/>
            </a:pPr>
            <a:r>
              <a:rPr lang="en-US" sz="1800" dirty="0" smtClean="0">
                <a:latin typeface="Calibri" pitchFamily="34" charset="0"/>
                <a:ea typeface="Verdana" pitchFamily="34" charset="0"/>
                <a:cs typeface="Calibri" pitchFamily="34" charset="0"/>
              </a:rPr>
              <a:t>No substantial penalties for minor breaches of tax regulations or procedural requirements.</a:t>
            </a:r>
          </a:p>
          <a:p>
            <a:pPr algn="just">
              <a:buClrTx/>
              <a:buSzPct val="170000"/>
            </a:pPr>
            <a:endParaRPr lang="en-IN" sz="1800" dirty="0" smtClean="0">
              <a:latin typeface="Calibri" pitchFamily="34" charset="0"/>
              <a:ea typeface="Verdana" pitchFamily="34" charset="0"/>
              <a:cs typeface="Calibri" pitchFamily="34" charset="0"/>
            </a:endParaRPr>
          </a:p>
          <a:p>
            <a:pPr algn="just">
              <a:buClrTx/>
              <a:buSzPct val="170000"/>
            </a:pPr>
            <a:r>
              <a:rPr lang="en-US" sz="1800" dirty="0" smtClean="0">
                <a:latin typeface="Calibri" pitchFamily="34" charset="0"/>
                <a:ea typeface="Verdana" pitchFamily="34" charset="0"/>
                <a:cs typeface="Calibri" pitchFamily="34" charset="0"/>
              </a:rPr>
              <a:t>No penalty </a:t>
            </a:r>
            <a:r>
              <a:rPr lang="en-US" sz="1800" dirty="0" smtClean="0">
                <a:latin typeface="Calibri" pitchFamily="34" charset="0"/>
                <a:ea typeface="Verdana" pitchFamily="34" charset="0"/>
                <a:cs typeface="Calibri" pitchFamily="34" charset="0"/>
              </a:rPr>
              <a:t>in r/o </a:t>
            </a:r>
            <a:r>
              <a:rPr lang="en-US" sz="1800" dirty="0" smtClean="0">
                <a:latin typeface="Calibri" pitchFamily="34" charset="0"/>
                <a:ea typeface="Verdana" pitchFamily="34" charset="0"/>
                <a:cs typeface="Calibri" pitchFamily="34" charset="0"/>
              </a:rPr>
              <a:t>any omission or mistake in documentation which is easily rectifiable and obviously made without fraudulent intent or gross negligence.</a:t>
            </a:r>
          </a:p>
          <a:p>
            <a:pPr algn="just">
              <a:buClrTx/>
              <a:buSzPct val="170000"/>
            </a:pPr>
            <a:endParaRPr lang="en-IN" sz="1800" dirty="0" smtClean="0">
              <a:latin typeface="Calibri" pitchFamily="34" charset="0"/>
              <a:ea typeface="Verdana" pitchFamily="34" charset="0"/>
              <a:cs typeface="Calibri" pitchFamily="34" charset="0"/>
            </a:endParaRPr>
          </a:p>
          <a:p>
            <a:pPr algn="just">
              <a:buClrTx/>
              <a:buSzPct val="170000"/>
            </a:pPr>
            <a:r>
              <a:rPr lang="en-US" sz="1800" dirty="0" smtClean="0">
                <a:latin typeface="Calibri" pitchFamily="34" charset="0"/>
                <a:ea typeface="Verdana" pitchFamily="34" charset="0"/>
                <a:cs typeface="Calibri" pitchFamily="34" charset="0"/>
              </a:rPr>
              <a:t>Penalty shall be commensurate with the degree and severity of the breach.</a:t>
            </a:r>
          </a:p>
          <a:p>
            <a:pPr algn="just">
              <a:buClrTx/>
              <a:buSzPct val="170000"/>
              <a:buNone/>
            </a:pPr>
            <a:endParaRPr lang="en-US" sz="1800" dirty="0" smtClean="0">
              <a:latin typeface="Calibri" pitchFamily="34" charset="0"/>
              <a:ea typeface="Verdana" pitchFamily="34" charset="0"/>
              <a:cs typeface="Calibri" pitchFamily="34" charset="0"/>
            </a:endParaRPr>
          </a:p>
          <a:p>
            <a:pPr algn="just">
              <a:buClrTx/>
              <a:buSzPct val="170000"/>
            </a:pPr>
            <a:r>
              <a:rPr lang="en-US" sz="1800" dirty="0" smtClean="0">
                <a:latin typeface="Calibri" pitchFamily="34" charset="0"/>
                <a:ea typeface="Verdana" pitchFamily="34" charset="0"/>
                <a:cs typeface="Calibri" pitchFamily="34" charset="0"/>
              </a:rPr>
              <a:t>No penalty shall be imposed w/o issue of  SCN and w/o giving PH.</a:t>
            </a:r>
          </a:p>
          <a:p>
            <a:pPr algn="just">
              <a:buClrTx/>
              <a:buSzPct val="170000"/>
            </a:pPr>
            <a:endParaRPr lang="en-IN" sz="1800" dirty="0" smtClean="0">
              <a:latin typeface="Calibri" pitchFamily="34" charset="0"/>
              <a:ea typeface="Verdana" pitchFamily="34" charset="0"/>
              <a:cs typeface="Calibri" pitchFamily="34" charset="0"/>
            </a:endParaRPr>
          </a:p>
          <a:p>
            <a:pPr algn="just">
              <a:buClrTx/>
              <a:buSzPct val="170000"/>
            </a:pPr>
            <a:r>
              <a:rPr lang="en-US" sz="1800" dirty="0" smtClean="0">
                <a:latin typeface="Calibri" pitchFamily="34" charset="0"/>
                <a:ea typeface="Verdana" pitchFamily="34" charset="0"/>
                <a:cs typeface="Calibri" pitchFamily="34" charset="0"/>
              </a:rPr>
              <a:t>Reasoning to be given in the order, specifying the nature of the breach and the applicable laws or procedure.</a:t>
            </a:r>
          </a:p>
          <a:p>
            <a:pPr algn="just">
              <a:buClrTx/>
              <a:buSzPct val="170000"/>
              <a:buNone/>
            </a:pPr>
            <a:endParaRPr lang="en-IN" sz="1800" dirty="0" smtClean="0">
              <a:latin typeface="Calibri" pitchFamily="34" charset="0"/>
              <a:ea typeface="Verdana" pitchFamily="34" charset="0"/>
              <a:cs typeface="Calibri" pitchFamily="34" charset="0"/>
            </a:endParaRPr>
          </a:p>
          <a:p>
            <a:pPr algn="just">
              <a:buClrTx/>
              <a:buSzPct val="170000"/>
            </a:pPr>
            <a:r>
              <a:rPr lang="en-US" sz="1800" dirty="0" smtClean="0">
                <a:latin typeface="Calibri" pitchFamily="34" charset="0"/>
                <a:ea typeface="Verdana" pitchFamily="34" charset="0"/>
                <a:cs typeface="Calibri" pitchFamily="34" charset="0"/>
              </a:rPr>
              <a:t>In case of voluntary disclosure of breach, the tax authorities may consider this fact as a potential mitigating factor when establishing a penalty for that person</a:t>
            </a:r>
            <a:endParaRPr lang="en-IN" sz="1800" dirty="0" smtClean="0">
              <a:latin typeface="Calibri" pitchFamily="34" charset="0"/>
              <a:ea typeface="Verdana" pitchFamily="34" charset="0"/>
              <a:cs typeface="Calibri" pitchFamily="34" charset="0"/>
            </a:endParaRPr>
          </a:p>
          <a:p>
            <a:pPr algn="just">
              <a:buClrTx/>
            </a:pPr>
            <a:endParaRPr lang="en-IN" sz="2000" dirty="0" smtClean="0">
              <a:latin typeface="Calibri" pitchFamily="34" charset="0"/>
              <a:ea typeface="Verdana" pitchFamily="34" charset="0"/>
              <a:cs typeface="Calibri" pitchFamily="34" charset="0"/>
            </a:endParaRPr>
          </a:p>
          <a:p>
            <a:endParaRPr lang="en-IN"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54</a:t>
            </a:fld>
            <a:endParaRPr lang="en-US"/>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71508"/>
          </a:xfrm>
        </p:spPr>
        <p:txBody>
          <a:bodyPr>
            <a:normAutofit/>
          </a:bodyPr>
          <a:lstStyle/>
          <a:p>
            <a:r>
              <a:rPr lang="en-US" sz="2700" b="1" dirty="0" smtClean="0">
                <a:ea typeface="Verdana" pitchFamily="34" charset="0"/>
                <a:cs typeface="Calibri" pitchFamily="34" charset="0"/>
              </a:rPr>
              <a:t>PROSECUTION</a:t>
            </a:r>
            <a:r>
              <a:rPr lang="en-US" sz="2400" b="1" dirty="0" smtClean="0">
                <a:ea typeface="Verdana" pitchFamily="34" charset="0"/>
                <a:cs typeface="Calibri" pitchFamily="34" charset="0"/>
              </a:rPr>
              <a:t/>
            </a:r>
            <a:br>
              <a:rPr lang="en-US" sz="2400" b="1" dirty="0" smtClean="0">
                <a:ea typeface="Verdana" pitchFamily="34" charset="0"/>
                <a:cs typeface="Calibri" pitchFamily="34" charset="0"/>
              </a:rPr>
            </a:br>
            <a:endParaRPr lang="en-IN" sz="2200" b="1" dirty="0">
              <a:ea typeface="Verdana" pitchFamily="34" charset="0"/>
              <a:cs typeface="Calibri" pitchFamily="34" charset="0"/>
            </a:endParaRPr>
          </a:p>
        </p:txBody>
      </p:sp>
      <p:sp>
        <p:nvSpPr>
          <p:cNvPr id="3" name="Content Placeholder 2"/>
          <p:cNvSpPr>
            <a:spLocks noGrp="1"/>
          </p:cNvSpPr>
          <p:nvPr>
            <p:ph sz="half" idx="1"/>
          </p:nvPr>
        </p:nvSpPr>
        <p:spPr>
          <a:xfrm>
            <a:off x="457200" y="1142984"/>
            <a:ext cx="4038600" cy="4214842"/>
          </a:xfrm>
        </p:spPr>
        <p:txBody>
          <a:bodyPr>
            <a:noAutofit/>
          </a:bodyPr>
          <a:lstStyle/>
          <a:p>
            <a:pPr algn="ctr">
              <a:buNone/>
            </a:pPr>
            <a:r>
              <a:rPr lang="en-US" sz="1800" b="1" dirty="0" smtClean="0">
                <a:latin typeface="Calibri" pitchFamily="34" charset="0"/>
                <a:ea typeface="Verdana" pitchFamily="34" charset="0"/>
                <a:cs typeface="Calibri" pitchFamily="34" charset="0"/>
              </a:rPr>
              <a:t>OFFENCES</a:t>
            </a:r>
          </a:p>
          <a:p>
            <a:pPr algn="ctr">
              <a:buNone/>
            </a:pPr>
            <a:endParaRPr lang="en-US" sz="1800" dirty="0" smtClean="0">
              <a:latin typeface="Calibri" pitchFamily="34" charset="0"/>
              <a:ea typeface="Verdana" pitchFamily="34" charset="0"/>
              <a:cs typeface="Calibri" pitchFamily="34" charset="0"/>
            </a:endParaRPr>
          </a:p>
          <a:p>
            <a:pPr algn="just">
              <a:buClrTx/>
              <a:buSzPct val="170000"/>
              <a:buFont typeface="Arial" pitchFamily="34" charset="0"/>
              <a:buChar char="•"/>
            </a:pPr>
            <a:r>
              <a:rPr lang="en-US" sz="1800" dirty="0" smtClean="0">
                <a:latin typeface="Calibri" pitchFamily="34" charset="0"/>
                <a:ea typeface="Verdana" pitchFamily="34" charset="0"/>
                <a:cs typeface="Calibri" pitchFamily="34" charset="0"/>
              </a:rPr>
              <a:t>Amount of tax evaded exceeds Rs.2.5 </a:t>
            </a:r>
            <a:r>
              <a:rPr lang="en-US" sz="1800" dirty="0" err="1" smtClean="0">
                <a:latin typeface="Calibri" pitchFamily="34" charset="0"/>
                <a:ea typeface="Verdana" pitchFamily="34" charset="0"/>
                <a:cs typeface="Calibri" pitchFamily="34" charset="0"/>
              </a:rPr>
              <a:t>crore</a:t>
            </a:r>
            <a:r>
              <a:rPr lang="en-US" sz="1800" dirty="0" smtClean="0">
                <a:latin typeface="Calibri" pitchFamily="34" charset="0"/>
                <a:ea typeface="Verdana" pitchFamily="34" charset="0"/>
                <a:cs typeface="Calibri" pitchFamily="34" charset="0"/>
              </a:rPr>
              <a:t>, and repeat offences.</a:t>
            </a:r>
          </a:p>
          <a:p>
            <a:pPr algn="just">
              <a:buClrTx/>
              <a:buSzPct val="170000"/>
              <a:buNone/>
            </a:pPr>
            <a:r>
              <a:rPr lang="en-US" sz="1800" dirty="0" smtClean="0">
                <a:latin typeface="Calibri" pitchFamily="34" charset="0"/>
                <a:ea typeface="Verdana" pitchFamily="34" charset="0"/>
                <a:cs typeface="Calibri" pitchFamily="34" charset="0"/>
              </a:rPr>
              <a:t>		</a:t>
            </a:r>
            <a:endParaRPr lang="en-IN" sz="1800" dirty="0" smtClean="0">
              <a:latin typeface="Calibri" pitchFamily="34" charset="0"/>
              <a:ea typeface="Verdana" pitchFamily="34" charset="0"/>
              <a:cs typeface="Calibri" pitchFamily="34" charset="0"/>
            </a:endParaRPr>
          </a:p>
          <a:p>
            <a:pPr algn="just">
              <a:buClrTx/>
              <a:buSzPct val="170000"/>
            </a:pPr>
            <a:r>
              <a:rPr lang="en-US" sz="1800" dirty="0" smtClean="0">
                <a:latin typeface="Calibri" pitchFamily="34" charset="0"/>
                <a:ea typeface="Verdana" pitchFamily="34" charset="0"/>
                <a:cs typeface="Calibri" pitchFamily="34" charset="0"/>
              </a:rPr>
              <a:t>Amount of tax evaded exceeds Rs. 50 lakhs but does not exceed Rs.2.5 </a:t>
            </a:r>
            <a:r>
              <a:rPr lang="en-US" sz="1800" dirty="0" err="1" smtClean="0">
                <a:latin typeface="Calibri" pitchFamily="34" charset="0"/>
                <a:ea typeface="Verdana" pitchFamily="34" charset="0"/>
                <a:cs typeface="Calibri" pitchFamily="34" charset="0"/>
              </a:rPr>
              <a:t>crore</a:t>
            </a:r>
            <a:r>
              <a:rPr lang="en-US" sz="1800" dirty="0" smtClean="0">
                <a:latin typeface="Calibri" pitchFamily="34" charset="0"/>
                <a:ea typeface="Verdana" pitchFamily="34" charset="0"/>
                <a:cs typeface="Calibri" pitchFamily="34" charset="0"/>
              </a:rPr>
              <a:t>.</a:t>
            </a:r>
          </a:p>
          <a:p>
            <a:pPr algn="just">
              <a:buClrTx/>
              <a:buSzPct val="170000"/>
              <a:buNone/>
            </a:pPr>
            <a:endParaRPr lang="en-US" sz="1800" dirty="0" smtClean="0">
              <a:latin typeface="Calibri" pitchFamily="34" charset="0"/>
              <a:ea typeface="Verdana" pitchFamily="34" charset="0"/>
              <a:cs typeface="Calibri" pitchFamily="34" charset="0"/>
            </a:endParaRPr>
          </a:p>
          <a:p>
            <a:pPr algn="just">
              <a:buClrTx/>
              <a:buSzPct val="170000"/>
            </a:pPr>
            <a:r>
              <a:rPr lang="en-US" sz="1800" dirty="0" smtClean="0">
                <a:latin typeface="Calibri" pitchFamily="34" charset="0"/>
                <a:ea typeface="Verdana" pitchFamily="34" charset="0"/>
                <a:cs typeface="Calibri" pitchFamily="34" charset="0"/>
              </a:rPr>
              <a:t>Amount of tax evaded</a:t>
            </a:r>
            <a:r>
              <a:rPr lang="en-IN" sz="1800" dirty="0">
                <a:latin typeface="Calibri" pitchFamily="34" charset="0"/>
                <a:ea typeface="Verdana" pitchFamily="34" charset="0"/>
                <a:cs typeface="Calibri" pitchFamily="34" charset="0"/>
              </a:rPr>
              <a:t> </a:t>
            </a:r>
            <a:r>
              <a:rPr lang="en-US" sz="1800" dirty="0" smtClean="0">
                <a:latin typeface="Calibri" pitchFamily="34" charset="0"/>
                <a:ea typeface="Verdana" pitchFamily="34" charset="0"/>
                <a:cs typeface="Calibri" pitchFamily="34" charset="0"/>
              </a:rPr>
              <a:t>exceeds Rs.25 lakhs but does not exceed Rs.50 lakhs.</a:t>
            </a:r>
          </a:p>
          <a:p>
            <a:pPr algn="just">
              <a:buClrTx/>
              <a:buSzPct val="170000"/>
            </a:pPr>
            <a:endParaRPr lang="en-US" sz="1600" dirty="0" smtClean="0">
              <a:latin typeface="Calibri" pitchFamily="34" charset="0"/>
              <a:ea typeface="Verdana" pitchFamily="34" charset="0"/>
              <a:cs typeface="Calibri" pitchFamily="34" charset="0"/>
            </a:endParaRPr>
          </a:p>
          <a:p>
            <a:pPr algn="just">
              <a:buClrTx/>
              <a:buSzPct val="170000"/>
            </a:pPr>
            <a:endParaRPr lang="en-US" sz="1600" dirty="0" smtClean="0">
              <a:latin typeface="Calibri" pitchFamily="34" charset="0"/>
              <a:ea typeface="Verdana" pitchFamily="34" charset="0"/>
              <a:cs typeface="Calibri" pitchFamily="34" charset="0"/>
            </a:endParaRPr>
          </a:p>
          <a:p>
            <a:pPr algn="just">
              <a:buClrTx/>
              <a:buSzPct val="170000"/>
            </a:pPr>
            <a:endParaRPr lang="en-US" sz="1600" dirty="0" smtClean="0">
              <a:latin typeface="Calibri" pitchFamily="34" charset="0"/>
              <a:ea typeface="Verdana" pitchFamily="34" charset="0"/>
              <a:cs typeface="Calibri" pitchFamily="34" charset="0"/>
            </a:endParaRPr>
          </a:p>
          <a:p>
            <a:pPr algn="just">
              <a:buClrTx/>
              <a:buSzPct val="170000"/>
            </a:pPr>
            <a:endParaRPr lang="en-US" sz="1600" dirty="0" smtClean="0">
              <a:latin typeface="Calibri" pitchFamily="34" charset="0"/>
              <a:ea typeface="Verdana" pitchFamily="34" charset="0"/>
              <a:cs typeface="Calibri" pitchFamily="34" charset="0"/>
            </a:endParaRPr>
          </a:p>
          <a:p>
            <a:pPr algn="just">
              <a:buClrTx/>
              <a:buSzPct val="170000"/>
            </a:pPr>
            <a:endParaRPr lang="en-US" sz="1600" dirty="0" smtClean="0">
              <a:latin typeface="Calibri" pitchFamily="34" charset="0"/>
              <a:ea typeface="Verdana" pitchFamily="34" charset="0"/>
              <a:cs typeface="Calibri" pitchFamily="34" charset="0"/>
            </a:endParaRPr>
          </a:p>
          <a:p>
            <a:pPr algn="just">
              <a:buClrTx/>
              <a:buSzPct val="170000"/>
            </a:pPr>
            <a:endParaRPr lang="en-US" sz="1600" dirty="0" smtClean="0">
              <a:latin typeface="Calibri" pitchFamily="34" charset="0"/>
              <a:ea typeface="Verdana" pitchFamily="34" charset="0"/>
              <a:cs typeface="Calibri" pitchFamily="34" charset="0"/>
            </a:endParaRPr>
          </a:p>
          <a:p>
            <a:pPr algn="just">
              <a:buClrTx/>
              <a:buSzPct val="170000"/>
            </a:pPr>
            <a:endParaRPr lang="en-US" sz="1600" dirty="0" smtClean="0">
              <a:latin typeface="Calibri" pitchFamily="34" charset="0"/>
              <a:ea typeface="Verdana" pitchFamily="34" charset="0"/>
              <a:cs typeface="Calibri" pitchFamily="34" charset="0"/>
            </a:endParaRPr>
          </a:p>
          <a:p>
            <a:pPr algn="just">
              <a:buClrTx/>
              <a:buSzPct val="170000"/>
            </a:pPr>
            <a:endParaRPr lang="en-US" sz="1600" dirty="0" smtClean="0">
              <a:latin typeface="Calibri" pitchFamily="34" charset="0"/>
              <a:ea typeface="Verdana" pitchFamily="34" charset="0"/>
              <a:cs typeface="Calibri" pitchFamily="34" charset="0"/>
            </a:endParaRPr>
          </a:p>
          <a:p>
            <a:pPr algn="just">
              <a:buClrTx/>
              <a:buSzPct val="170000"/>
            </a:pPr>
            <a:endParaRPr lang="en-US" sz="1600" dirty="0" smtClean="0">
              <a:latin typeface="Calibri" pitchFamily="34" charset="0"/>
              <a:ea typeface="Verdana" pitchFamily="34" charset="0"/>
              <a:cs typeface="Calibri" pitchFamily="34" charset="0"/>
            </a:endParaRPr>
          </a:p>
          <a:p>
            <a:pPr algn="just">
              <a:buClrTx/>
              <a:buNone/>
            </a:pPr>
            <a:endParaRPr lang="en-US" sz="2000" dirty="0" smtClean="0">
              <a:latin typeface="Georgia" pitchFamily="18" charset="0"/>
            </a:endParaRPr>
          </a:p>
          <a:p>
            <a:pPr algn="just">
              <a:buClrTx/>
              <a:buNone/>
            </a:pPr>
            <a:endParaRPr lang="en-US" sz="2000" dirty="0" smtClean="0">
              <a:latin typeface="Georgia" pitchFamily="18" charset="0"/>
            </a:endParaRPr>
          </a:p>
          <a:p>
            <a:pPr algn="just">
              <a:buClrTx/>
              <a:buNone/>
            </a:pPr>
            <a:endParaRPr lang="en-US" sz="2000" dirty="0" smtClean="0">
              <a:latin typeface="Georgia" pitchFamily="18" charset="0"/>
            </a:endParaRPr>
          </a:p>
          <a:p>
            <a:pPr algn="just">
              <a:buClrTx/>
              <a:buNone/>
            </a:pPr>
            <a:endParaRPr lang="en-US" sz="2000" dirty="0" smtClean="0">
              <a:latin typeface="Georgia" pitchFamily="18" charset="0"/>
            </a:endParaRPr>
          </a:p>
        </p:txBody>
      </p:sp>
      <p:sp>
        <p:nvSpPr>
          <p:cNvPr id="4" name="Content Placeholder 3"/>
          <p:cNvSpPr>
            <a:spLocks noGrp="1"/>
          </p:cNvSpPr>
          <p:nvPr>
            <p:ph sz="half" idx="2"/>
          </p:nvPr>
        </p:nvSpPr>
        <p:spPr>
          <a:xfrm>
            <a:off x="4648200" y="1214422"/>
            <a:ext cx="4038600" cy="4000529"/>
          </a:xfrm>
        </p:spPr>
        <p:txBody>
          <a:bodyPr>
            <a:normAutofit/>
          </a:bodyPr>
          <a:lstStyle/>
          <a:p>
            <a:pPr algn="ctr">
              <a:buNone/>
            </a:pPr>
            <a:r>
              <a:rPr lang="en-US" sz="1800" b="1" dirty="0" smtClean="0">
                <a:latin typeface="Calibri" pitchFamily="34" charset="0"/>
                <a:ea typeface="Verdana" pitchFamily="34" charset="0"/>
                <a:cs typeface="Calibri" pitchFamily="34" charset="0"/>
              </a:rPr>
              <a:t>PUNISHMENT</a:t>
            </a:r>
          </a:p>
          <a:p>
            <a:pPr algn="ctr">
              <a:buNone/>
            </a:pPr>
            <a:endParaRPr lang="en-US" sz="1800" dirty="0" smtClean="0">
              <a:latin typeface="Calibri" pitchFamily="34" charset="0"/>
              <a:ea typeface="Verdana" pitchFamily="34" charset="0"/>
              <a:cs typeface="Calibri" pitchFamily="34" charset="0"/>
            </a:endParaRPr>
          </a:p>
          <a:p>
            <a:pPr algn="just">
              <a:buNone/>
            </a:pPr>
            <a:r>
              <a:rPr lang="en-US" sz="1900" dirty="0" smtClean="0">
                <a:latin typeface="Calibri" pitchFamily="34" charset="0"/>
                <a:ea typeface="Verdana" pitchFamily="34" charset="0"/>
                <a:cs typeface="Calibri" pitchFamily="34" charset="0"/>
              </a:rPr>
              <a:t>	5 years  imprisonment plus fine</a:t>
            </a:r>
          </a:p>
          <a:p>
            <a:pPr algn="just">
              <a:buNone/>
            </a:pPr>
            <a:endParaRPr lang="en-US" sz="1900" dirty="0" smtClean="0">
              <a:latin typeface="Calibri" pitchFamily="34" charset="0"/>
              <a:ea typeface="Verdana" pitchFamily="34" charset="0"/>
              <a:cs typeface="Calibri" pitchFamily="34" charset="0"/>
            </a:endParaRPr>
          </a:p>
          <a:p>
            <a:pPr algn="just">
              <a:buNone/>
            </a:pPr>
            <a:endParaRPr lang="en-US" sz="1900" dirty="0" smtClean="0">
              <a:latin typeface="Calibri" pitchFamily="34" charset="0"/>
              <a:ea typeface="Verdana" pitchFamily="34" charset="0"/>
              <a:cs typeface="Calibri" pitchFamily="34" charset="0"/>
            </a:endParaRPr>
          </a:p>
          <a:p>
            <a:pPr algn="just">
              <a:buNone/>
            </a:pPr>
            <a:r>
              <a:rPr lang="en-US" sz="1900" dirty="0" smtClean="0">
                <a:latin typeface="Calibri" pitchFamily="34" charset="0"/>
                <a:ea typeface="Verdana" pitchFamily="34" charset="0"/>
                <a:cs typeface="Calibri" pitchFamily="34" charset="0"/>
              </a:rPr>
              <a:t>	3 years imprisonment plus fine</a:t>
            </a:r>
          </a:p>
          <a:p>
            <a:pPr algn="just">
              <a:buNone/>
            </a:pPr>
            <a:endParaRPr lang="en-US" sz="1900" dirty="0" smtClean="0">
              <a:latin typeface="Calibri" pitchFamily="34" charset="0"/>
              <a:ea typeface="Verdana" pitchFamily="34" charset="0"/>
              <a:cs typeface="Calibri" pitchFamily="34" charset="0"/>
            </a:endParaRPr>
          </a:p>
          <a:p>
            <a:pPr algn="just">
              <a:buNone/>
            </a:pPr>
            <a:r>
              <a:rPr lang="en-US" sz="1900" dirty="0" smtClean="0">
                <a:latin typeface="Calibri" pitchFamily="34" charset="0"/>
                <a:ea typeface="Verdana" pitchFamily="34" charset="0"/>
                <a:cs typeface="Calibri" pitchFamily="34" charset="0"/>
              </a:rPr>
              <a:t>	1 year imprisonment plus fine</a:t>
            </a:r>
            <a:endParaRPr lang="en-IN" sz="1900" dirty="0">
              <a:latin typeface="Calibri" pitchFamily="34" charset="0"/>
              <a:ea typeface="Verdana" pitchFamily="34" charset="0"/>
              <a:cs typeface="Calibri" pitchFamily="34"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55</a:t>
            </a:fld>
            <a:endParaRPr lang="en-US"/>
          </a:p>
        </p:txBody>
      </p:sp>
      <p:sp>
        <p:nvSpPr>
          <p:cNvPr id="7" name="TextBox 6"/>
          <p:cNvSpPr txBox="1"/>
          <p:nvPr/>
        </p:nvSpPr>
        <p:spPr>
          <a:xfrm>
            <a:off x="428596" y="5357826"/>
            <a:ext cx="8358246" cy="1015663"/>
          </a:xfrm>
          <a:prstGeom prst="rect">
            <a:avLst/>
          </a:prstGeom>
          <a:noFill/>
        </p:spPr>
        <p:txBody>
          <a:bodyPr wrap="square" rtlCol="0">
            <a:spAutoFit/>
          </a:bodyPr>
          <a:lstStyle/>
          <a:p>
            <a:pPr algn="just">
              <a:buClrTx/>
              <a:buSzPct val="170000"/>
              <a:buFont typeface="Arial" pitchFamily="34" charset="0"/>
              <a:buChar char="•"/>
            </a:pPr>
            <a:r>
              <a:rPr lang="en-US" sz="2000" dirty="0" smtClean="0">
                <a:latin typeface="Calibri" pitchFamily="34" charset="0"/>
                <a:ea typeface="Verdana" pitchFamily="34" charset="0"/>
                <a:cs typeface="Calibri" pitchFamily="34" charset="0"/>
              </a:rPr>
              <a:t>  Punishment  prescribed  under  the GST  law  is  lesser  as </a:t>
            </a:r>
          </a:p>
          <a:p>
            <a:pPr algn="just">
              <a:buClrTx/>
              <a:buSzPct val="170000"/>
            </a:pPr>
            <a:r>
              <a:rPr lang="en-US" sz="2000" dirty="0" smtClean="0">
                <a:latin typeface="Calibri" pitchFamily="34" charset="0"/>
                <a:ea typeface="Verdana" pitchFamily="34" charset="0"/>
                <a:cs typeface="Calibri" pitchFamily="34" charset="0"/>
              </a:rPr>
              <a:t>    compared to the present provisions. </a:t>
            </a:r>
          </a:p>
          <a:p>
            <a:pPr algn="just">
              <a:buClrTx/>
              <a:buSzPct val="170000"/>
            </a:pPr>
            <a:r>
              <a:rPr lang="en-US" sz="2000" dirty="0" smtClean="0">
                <a:latin typeface="Calibri" pitchFamily="34" charset="0"/>
                <a:ea typeface="Verdana" pitchFamily="34" charset="0"/>
                <a:cs typeface="Calibri" pitchFamily="34" charset="0"/>
              </a:rPr>
              <a:t>        </a:t>
            </a:r>
          </a:p>
        </p:txBody>
      </p:sp>
      <p:sp>
        <p:nvSpPr>
          <p:cNvPr id="8" name="Rectangle 3"/>
          <p:cNvSpPr>
            <a:spLocks noChangeArrowheads="1"/>
          </p:cNvSpPr>
          <p:nvPr/>
        </p:nvSpPr>
        <p:spPr bwMode="blackWhite">
          <a:xfrm>
            <a:off x="0" y="984069"/>
            <a:ext cx="9144000" cy="152400"/>
          </a:xfrm>
          <a:prstGeom prst="rect">
            <a:avLst/>
          </a:prstGeom>
          <a:solidFill>
            <a:schemeClr val="tx2"/>
          </a:solidFill>
          <a:ln w="9525">
            <a:solidFill>
              <a:schemeClr val="tx2"/>
            </a:solidFill>
            <a:miter lim="800000"/>
            <a:headEnd/>
            <a:tailEnd/>
          </a:ln>
        </p:spPr>
        <p:txBody>
          <a:bodyPr wrap="none" lIns="63500" tIns="0" rIns="64800" bIns="0" anchor="ctr"/>
          <a:lstStyle/>
          <a:p>
            <a:pPr algn="r">
              <a:buSzPct val="90000"/>
            </a:pPr>
            <a:endParaRPr lang="en-US" dirty="0">
              <a:latin typeface="Calibri" pitchFamily="34" charset="0"/>
            </a:endParaRPr>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229600" cy="609600"/>
          </a:xfrm>
        </p:spPr>
        <p:txBody>
          <a:bodyPr>
            <a:noAutofit/>
          </a:bodyPr>
          <a:lstStyle/>
          <a:p>
            <a:r>
              <a:rPr lang="en-US" sz="2400" b="1" dirty="0" smtClean="0">
                <a:ea typeface="Verdana" pitchFamily="34" charset="0"/>
                <a:cs typeface="Calibri" pitchFamily="34" charset="0"/>
              </a:rPr>
              <a:t>APPEALS</a:t>
            </a:r>
            <a:br>
              <a:rPr lang="en-US" sz="2400" b="1" dirty="0" smtClean="0">
                <a:ea typeface="Verdana" pitchFamily="34" charset="0"/>
                <a:cs typeface="Calibri" pitchFamily="34" charset="0"/>
              </a:rPr>
            </a:br>
            <a:endParaRPr lang="en-IN" sz="2000" b="1" dirty="0">
              <a:ea typeface="Verdana" pitchFamily="34" charset="0"/>
              <a:cs typeface="Calibri" pitchFamily="34" charset="0"/>
            </a:endParaRPr>
          </a:p>
        </p:txBody>
      </p:sp>
      <p:sp>
        <p:nvSpPr>
          <p:cNvPr id="3" name="Content Placeholder 2"/>
          <p:cNvSpPr>
            <a:spLocks noGrp="1"/>
          </p:cNvSpPr>
          <p:nvPr>
            <p:ph idx="1"/>
          </p:nvPr>
        </p:nvSpPr>
        <p:spPr>
          <a:xfrm>
            <a:off x="457200" y="928670"/>
            <a:ext cx="7686700" cy="5786478"/>
          </a:xfrm>
        </p:spPr>
        <p:txBody>
          <a:bodyPr>
            <a:noAutofit/>
          </a:bodyPr>
          <a:lstStyle/>
          <a:p>
            <a:pPr algn="just">
              <a:buClrTx/>
              <a:buSzPct val="170000"/>
            </a:pPr>
            <a:endParaRPr lang="en-US" sz="2000" dirty="0" smtClean="0">
              <a:latin typeface="Calibri" pitchFamily="34" charset="0"/>
              <a:ea typeface="Verdana" pitchFamily="34" charset="0"/>
              <a:cs typeface="Calibri" pitchFamily="34" charset="0"/>
            </a:endParaRPr>
          </a:p>
          <a:p>
            <a:pPr algn="just">
              <a:buClrTx/>
              <a:buSzPct val="170000"/>
            </a:pPr>
            <a:r>
              <a:rPr lang="en-US" sz="2000" dirty="0" smtClean="0">
                <a:latin typeface="Calibri" pitchFamily="34" charset="0"/>
                <a:ea typeface="Verdana" pitchFamily="34" charset="0"/>
                <a:cs typeface="Calibri" pitchFamily="34" charset="0"/>
              </a:rPr>
              <a:t>First appeal against any order passed by an adjudicating authority shall lie before the First Appellate Authority.</a:t>
            </a:r>
          </a:p>
          <a:p>
            <a:pPr algn="just">
              <a:buClrTx/>
              <a:buSzPct val="170000"/>
              <a:buNone/>
            </a:pPr>
            <a:endParaRPr lang="en-US" sz="2000" dirty="0" smtClean="0">
              <a:latin typeface="Calibri" pitchFamily="34" charset="0"/>
              <a:ea typeface="Verdana" pitchFamily="34" charset="0"/>
              <a:cs typeface="Calibri" pitchFamily="34" charset="0"/>
            </a:endParaRPr>
          </a:p>
          <a:p>
            <a:pPr algn="just">
              <a:buClrTx/>
              <a:buSzPct val="170000"/>
            </a:pPr>
            <a:r>
              <a:rPr lang="en-US" sz="2000" dirty="0" smtClean="0">
                <a:latin typeface="Calibri" pitchFamily="34" charset="0"/>
                <a:ea typeface="Verdana" pitchFamily="34" charset="0"/>
                <a:cs typeface="Calibri" pitchFamily="34" charset="0"/>
              </a:rPr>
              <a:t>Subsequent appeals lie before the Tribunal, High Court and Supreme Court.</a:t>
            </a:r>
          </a:p>
          <a:p>
            <a:pPr algn="just">
              <a:buClrTx/>
              <a:buSzPct val="170000"/>
              <a:buNone/>
            </a:pPr>
            <a:endParaRPr lang="en-IN" sz="2000" dirty="0" smtClean="0">
              <a:latin typeface="Calibri" pitchFamily="34" charset="0"/>
              <a:ea typeface="Verdana" pitchFamily="34" charset="0"/>
              <a:cs typeface="Calibri" pitchFamily="34" charset="0"/>
            </a:endParaRPr>
          </a:p>
          <a:p>
            <a:pPr algn="just">
              <a:buClrTx/>
              <a:buSzPct val="170000"/>
            </a:pPr>
            <a:r>
              <a:rPr lang="en-US" sz="2000" dirty="0" smtClean="0">
                <a:latin typeface="Calibri" pitchFamily="34" charset="0"/>
                <a:ea typeface="Verdana" pitchFamily="34" charset="0"/>
                <a:cs typeface="Calibri" pitchFamily="34" charset="0"/>
              </a:rPr>
              <a:t>Pre-deposit of 10% of the amount in dispute for filing an appeal before the First Appellate Authority and Tribunal.  </a:t>
            </a:r>
          </a:p>
          <a:p>
            <a:pPr algn="just">
              <a:buClrTx/>
              <a:buSzPct val="170000"/>
              <a:buNone/>
            </a:pPr>
            <a:endParaRPr lang="en-US" sz="2000" dirty="0" smtClean="0">
              <a:latin typeface="Calibri" pitchFamily="34" charset="0"/>
              <a:ea typeface="Verdana" pitchFamily="34" charset="0"/>
              <a:cs typeface="Calibri" pitchFamily="34" charset="0"/>
            </a:endParaRPr>
          </a:p>
          <a:p>
            <a:pPr algn="just">
              <a:buClrTx/>
              <a:buSzPct val="170000"/>
            </a:pPr>
            <a:r>
              <a:rPr lang="en-US" sz="2000" dirty="0" smtClean="0">
                <a:latin typeface="Calibri" pitchFamily="34" charset="0"/>
                <a:ea typeface="Verdana" pitchFamily="34" charset="0"/>
                <a:cs typeface="Calibri" pitchFamily="34" charset="0"/>
              </a:rPr>
              <a:t>The Department could request for higher amount of deposit in “serious cases,” where the disputed tax liability is Rs.25 </a:t>
            </a:r>
            <a:r>
              <a:rPr lang="en-US" sz="2000" dirty="0" err="1" smtClean="0">
                <a:latin typeface="Calibri" pitchFamily="34" charset="0"/>
                <a:ea typeface="Verdana" pitchFamily="34" charset="0"/>
                <a:cs typeface="Calibri" pitchFamily="34" charset="0"/>
              </a:rPr>
              <a:t>crore</a:t>
            </a:r>
            <a:r>
              <a:rPr lang="en-US" sz="2000" dirty="0" smtClean="0">
                <a:latin typeface="Calibri" pitchFamily="34" charset="0"/>
                <a:ea typeface="Verdana" pitchFamily="34" charset="0"/>
                <a:cs typeface="Calibri" pitchFamily="34" charset="0"/>
              </a:rPr>
              <a:t> or more.</a:t>
            </a:r>
          </a:p>
          <a:p>
            <a:pPr algn="just">
              <a:buClrTx/>
              <a:buSzPct val="170000"/>
              <a:buNone/>
            </a:pPr>
            <a:endParaRPr lang="en-IN" sz="2000" dirty="0" smtClean="0">
              <a:latin typeface="Calibri" pitchFamily="34" charset="0"/>
              <a:ea typeface="Verdana" pitchFamily="34" charset="0"/>
              <a:cs typeface="Calibri" pitchFamily="34" charset="0"/>
            </a:endParaRPr>
          </a:p>
          <a:p>
            <a:pPr algn="just">
              <a:buClrTx/>
              <a:buSzPct val="170000"/>
            </a:pPr>
            <a:r>
              <a:rPr lang="en-US" sz="2000" dirty="0" smtClean="0">
                <a:latin typeface="Calibri" pitchFamily="34" charset="0"/>
                <a:ea typeface="Verdana" pitchFamily="34" charset="0"/>
                <a:cs typeface="Calibri" pitchFamily="34" charset="0"/>
              </a:rPr>
              <a:t>First Appellate Authority/Tribunal shall hear and decide the appeal within a period of 1 year, where it is possible to do so.</a:t>
            </a:r>
          </a:p>
          <a:p>
            <a:pPr algn="just">
              <a:buClrTx/>
              <a:buSzPct val="170000"/>
              <a:buNone/>
            </a:pPr>
            <a:endParaRPr lang="en-US" sz="1600" dirty="0" smtClean="0">
              <a:latin typeface="Calibri" pitchFamily="34" charset="0"/>
              <a:ea typeface="Verdana" pitchFamily="34" charset="0"/>
              <a:cs typeface="Calibri" pitchFamily="34" charset="0"/>
            </a:endParaRPr>
          </a:p>
          <a:p>
            <a:pPr algn="just">
              <a:buClrTx/>
              <a:buSzPct val="170000"/>
              <a:buNone/>
            </a:pPr>
            <a:endParaRPr lang="en-US" sz="1400" dirty="0" smtClean="0">
              <a:latin typeface="Calibri" pitchFamily="34" charset="0"/>
              <a:ea typeface="Verdana" pitchFamily="34" charset="0"/>
              <a:cs typeface="Calibri" pitchFamily="34" charset="0"/>
            </a:endParaRPr>
          </a:p>
          <a:p>
            <a:pPr algn="just">
              <a:buClrTx/>
              <a:buSzPct val="170000"/>
              <a:buNone/>
            </a:pPr>
            <a:endParaRPr lang="en-IN" sz="1400" dirty="0" smtClean="0">
              <a:latin typeface="Calibri" pitchFamily="34" charset="0"/>
              <a:ea typeface="Verdana" pitchFamily="34" charset="0"/>
              <a:cs typeface="Calibri"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56</a:t>
            </a:fld>
            <a:endParaRPr lang="en-US"/>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normAutofit/>
          </a:bodyPr>
          <a:lstStyle/>
          <a:p>
            <a:pPr algn="just">
              <a:buClrTx/>
            </a:pPr>
            <a:endParaRPr lang="en-US" sz="1700" dirty="0" smtClean="0">
              <a:latin typeface="Calibri" pitchFamily="34" charset="0"/>
              <a:ea typeface="Verdana" pitchFamily="34" charset="0"/>
              <a:cs typeface="Calibri" pitchFamily="34" charset="0"/>
            </a:endParaRPr>
          </a:p>
          <a:p>
            <a:pPr algn="just">
              <a:buClrTx/>
            </a:pPr>
            <a:endParaRPr lang="en-US" sz="1700" dirty="0" smtClean="0">
              <a:latin typeface="Calibri" pitchFamily="34" charset="0"/>
              <a:ea typeface="Verdana" pitchFamily="34" charset="0"/>
              <a:cs typeface="Calibri" pitchFamily="34" charset="0"/>
            </a:endParaRPr>
          </a:p>
          <a:p>
            <a:pPr algn="just">
              <a:buClrTx/>
              <a:buNone/>
            </a:pPr>
            <a:endParaRPr lang="en-IN" dirty="0" smtClean="0">
              <a:latin typeface="Calibri" pitchFamily="34" charset="0"/>
              <a:ea typeface="Verdana" pitchFamily="34" charset="0"/>
              <a:cs typeface="Calibri" pitchFamily="34" charset="0"/>
            </a:endParaRPr>
          </a:p>
          <a:p>
            <a:endParaRPr lang="en-IN" dirty="0"/>
          </a:p>
        </p:txBody>
      </p:sp>
      <p:sp>
        <p:nvSpPr>
          <p:cNvPr id="2" name="Slide Number Placeholder 1"/>
          <p:cNvSpPr>
            <a:spLocks noGrp="1"/>
          </p:cNvSpPr>
          <p:nvPr>
            <p:ph type="sldNum" sz="quarter" idx="12"/>
          </p:nvPr>
        </p:nvSpPr>
        <p:spPr/>
        <p:txBody>
          <a:bodyPr/>
          <a:lstStyle/>
          <a:p>
            <a:fld id="{B6F15528-21DE-4FAA-801E-634DDDAF4B2B}" type="slidenum">
              <a:rPr lang="en-US" smtClean="0"/>
              <a:pPr/>
              <a:t>57</a:t>
            </a:fld>
            <a:endParaRPr lang="en-US"/>
          </a:p>
        </p:txBody>
      </p:sp>
      <p:sp>
        <p:nvSpPr>
          <p:cNvPr id="4" name="Rectangle 3"/>
          <p:cNvSpPr/>
          <p:nvPr/>
        </p:nvSpPr>
        <p:spPr>
          <a:xfrm>
            <a:off x="214282" y="12224"/>
            <a:ext cx="7786742" cy="7894469"/>
          </a:xfrm>
          <a:prstGeom prst="rect">
            <a:avLst/>
          </a:prstGeom>
        </p:spPr>
        <p:txBody>
          <a:bodyPr wrap="square">
            <a:spAutoFit/>
          </a:bodyPr>
          <a:lstStyle/>
          <a:p>
            <a:pPr algn="ctr">
              <a:buClrTx/>
              <a:buSzPct val="170000"/>
            </a:pPr>
            <a:endParaRPr lang="en-US" sz="2400" b="1" dirty="0" smtClean="0">
              <a:latin typeface="Calibri" pitchFamily="34" charset="0"/>
              <a:ea typeface="Verdana" pitchFamily="34" charset="0"/>
              <a:cs typeface="Calibri" pitchFamily="34" charset="0"/>
            </a:endParaRPr>
          </a:p>
          <a:p>
            <a:pPr algn="ctr">
              <a:buClrTx/>
              <a:buSzPct val="170000"/>
            </a:pPr>
            <a:r>
              <a:rPr lang="en-US" sz="2400" b="1" dirty="0" smtClean="0">
                <a:latin typeface="Calibri" pitchFamily="34" charset="0"/>
                <a:ea typeface="Verdana" pitchFamily="34" charset="0"/>
                <a:cs typeface="Calibri" pitchFamily="34" charset="0"/>
              </a:rPr>
              <a:t>APPEALS..Contd.</a:t>
            </a:r>
            <a:endParaRPr lang="en-US" sz="2400" dirty="0" smtClean="0">
              <a:latin typeface="Calibri" pitchFamily="34" charset="0"/>
              <a:ea typeface="Verdana" pitchFamily="34" charset="0"/>
              <a:cs typeface="Calibri" pitchFamily="34" charset="0"/>
            </a:endParaRPr>
          </a:p>
          <a:p>
            <a:pPr algn="just">
              <a:buClrTx/>
              <a:buSzPct val="170000"/>
            </a:pPr>
            <a:endParaRPr lang="en-US" sz="2000" dirty="0">
              <a:latin typeface="Calibri" pitchFamily="34" charset="0"/>
              <a:ea typeface="Verdana" pitchFamily="34" charset="0"/>
              <a:cs typeface="Calibri" pitchFamily="34" charset="0"/>
            </a:endParaRPr>
          </a:p>
          <a:p>
            <a:pPr algn="just">
              <a:buClrTx/>
              <a:buSzPct val="170000"/>
            </a:pPr>
            <a:endParaRPr lang="en-US" sz="2000" dirty="0">
              <a:latin typeface="Calibri" pitchFamily="34" charset="0"/>
              <a:ea typeface="Verdana" pitchFamily="34" charset="0"/>
              <a:cs typeface="Calibri" pitchFamily="34" charset="0"/>
            </a:endParaRPr>
          </a:p>
          <a:p>
            <a:pPr algn="just">
              <a:buClrTx/>
              <a:buSzPct val="170000"/>
              <a:buFont typeface="Arial" pitchFamily="34" charset="0"/>
              <a:buChar char="•"/>
            </a:pPr>
            <a:r>
              <a:rPr lang="en-US" sz="2000" dirty="0" smtClean="0">
                <a:latin typeface="Calibri" pitchFamily="34" charset="0"/>
                <a:ea typeface="Verdana" pitchFamily="34" charset="0"/>
                <a:cs typeface="Calibri" pitchFamily="34" charset="0"/>
              </a:rPr>
              <a:t>Appeal cannot be filed in the High Court against an order of </a:t>
            </a:r>
          </a:p>
          <a:p>
            <a:pPr algn="just">
              <a:buClrTx/>
              <a:buSzPct val="170000"/>
            </a:pPr>
            <a:r>
              <a:rPr lang="en-US" sz="2000" dirty="0" smtClean="0">
                <a:latin typeface="Calibri" pitchFamily="34" charset="0"/>
                <a:ea typeface="Verdana" pitchFamily="34" charset="0"/>
                <a:cs typeface="Calibri" pitchFamily="34" charset="0"/>
              </a:rPr>
              <a:t>     the Appellate Tribunal.    </a:t>
            </a:r>
          </a:p>
          <a:p>
            <a:pPr lvl="1" algn="just">
              <a:buSzPct val="95000"/>
              <a:buFont typeface="Wingdings" pitchFamily="2" charset="2"/>
              <a:buChar char="Ø"/>
            </a:pPr>
            <a:r>
              <a:rPr lang="en-US" sz="2000" dirty="0" smtClean="0">
                <a:latin typeface="Calibri" pitchFamily="34" charset="0"/>
                <a:ea typeface="Verdana" pitchFamily="34" charset="0"/>
                <a:cs typeface="Calibri" pitchFamily="34" charset="0"/>
              </a:rPr>
              <a:t>	where two or more States or a State and the Centre have 	a difference 	of views regarding place of supply or</a:t>
            </a:r>
          </a:p>
          <a:p>
            <a:pPr lvl="1" algn="just">
              <a:buSzPct val="95000"/>
              <a:buFont typeface="Wingdings" pitchFamily="2" charset="2"/>
              <a:buChar char="Ø"/>
            </a:pPr>
            <a:endParaRPr lang="en-US" sz="700" dirty="0" smtClean="0">
              <a:latin typeface="Calibri" pitchFamily="34" charset="0"/>
              <a:ea typeface="Verdana" pitchFamily="34" charset="0"/>
              <a:cs typeface="Calibri" pitchFamily="34" charset="0"/>
            </a:endParaRPr>
          </a:p>
          <a:p>
            <a:pPr lvl="1" algn="just">
              <a:buSzPct val="95000"/>
              <a:buFont typeface="Wingdings" pitchFamily="2" charset="2"/>
              <a:buChar char="Ø"/>
            </a:pPr>
            <a:r>
              <a:rPr lang="en-US" sz="2000" dirty="0" smtClean="0">
                <a:latin typeface="Calibri" pitchFamily="34" charset="0"/>
                <a:ea typeface="Verdana" pitchFamily="34" charset="0"/>
                <a:cs typeface="Calibri" pitchFamily="34" charset="0"/>
              </a:rPr>
              <a:t> 	where the matter involves 	two or  more  States or  a 	State  and    Centre  regarding treatment  	of  transactions  	being  intra-State  or  inter-	State, 	</a:t>
            </a:r>
          </a:p>
          <a:p>
            <a:pPr>
              <a:buClrTx/>
              <a:buSzPct val="170000"/>
            </a:pPr>
            <a:endParaRPr lang="en-US" sz="1600" dirty="0" smtClean="0">
              <a:latin typeface="Calibri" pitchFamily="34" charset="0"/>
              <a:ea typeface="Verdana" pitchFamily="34" charset="0"/>
              <a:cs typeface="Calibri" pitchFamily="34" charset="0"/>
            </a:endParaRPr>
          </a:p>
          <a:p>
            <a:pPr marL="0" lvl="1">
              <a:buSzPct val="170000"/>
              <a:buFont typeface="Arial" pitchFamily="34" charset="0"/>
              <a:buChar char="•"/>
            </a:pPr>
            <a:r>
              <a:rPr lang="en-US" sz="2000" dirty="0" smtClean="0">
                <a:latin typeface="Calibri" pitchFamily="34" charset="0"/>
                <a:ea typeface="Verdana" pitchFamily="34" charset="0"/>
                <a:cs typeface="Calibri" pitchFamily="34" charset="0"/>
              </a:rPr>
              <a:t>  Certain decisions are not appealable, viz.,</a:t>
            </a:r>
            <a:endParaRPr lang="en-US" sz="1600" dirty="0" smtClean="0">
              <a:latin typeface="Calibri" pitchFamily="34" charset="0"/>
              <a:ea typeface="Verdana" pitchFamily="34" charset="0"/>
              <a:cs typeface="Calibri" pitchFamily="34" charset="0"/>
            </a:endParaRPr>
          </a:p>
          <a:p>
            <a:pPr lvl="1" algn="just">
              <a:buSzPct val="95000"/>
              <a:buFont typeface="Wingdings" pitchFamily="2" charset="2"/>
              <a:buChar char="Ø"/>
            </a:pPr>
            <a:r>
              <a:rPr lang="en-US" sz="1600" dirty="0" smtClean="0">
                <a:latin typeface="Calibri" pitchFamily="34" charset="0"/>
                <a:ea typeface="Verdana" pitchFamily="34" charset="0"/>
                <a:cs typeface="Calibri" pitchFamily="34" charset="0"/>
              </a:rPr>
              <a:t>	</a:t>
            </a:r>
            <a:r>
              <a:rPr lang="en-US" sz="2000" dirty="0" smtClean="0">
                <a:latin typeface="Calibri" pitchFamily="34" charset="0"/>
                <a:ea typeface="Verdana" pitchFamily="34" charset="0"/>
                <a:cs typeface="Calibri" pitchFamily="34" charset="0"/>
              </a:rPr>
              <a:t>an order for transfer of proceeding from one officer to 	another officer. </a:t>
            </a:r>
          </a:p>
          <a:p>
            <a:pPr lvl="1" algn="just">
              <a:buSzPct val="95000"/>
              <a:buFont typeface="Wingdings" pitchFamily="2" charset="2"/>
              <a:buChar char="Ø"/>
            </a:pPr>
            <a:endParaRPr lang="en-US" sz="1100" dirty="0" smtClean="0">
              <a:latin typeface="Calibri" pitchFamily="34" charset="0"/>
              <a:ea typeface="Verdana" pitchFamily="34" charset="0"/>
              <a:cs typeface="Calibri" pitchFamily="34" charset="0"/>
            </a:endParaRPr>
          </a:p>
          <a:p>
            <a:pPr lvl="1" algn="just">
              <a:buSzPct val="95000"/>
              <a:buFont typeface="Wingdings" pitchFamily="2" charset="2"/>
              <a:buChar char="Ø"/>
            </a:pPr>
            <a:r>
              <a:rPr lang="en-US" sz="2000" dirty="0" smtClean="0">
                <a:latin typeface="Calibri" pitchFamily="34" charset="0"/>
                <a:ea typeface="Verdana" pitchFamily="34" charset="0"/>
                <a:cs typeface="Calibri" pitchFamily="34" charset="0"/>
              </a:rPr>
              <a:t>	an order pertaining to seizure or retention of books of 	account, register and other documents.</a:t>
            </a:r>
          </a:p>
          <a:p>
            <a:pPr lvl="1" algn="just">
              <a:buSzPct val="95000"/>
              <a:buFont typeface="Wingdings" pitchFamily="2" charset="2"/>
              <a:buChar char="Ø"/>
            </a:pPr>
            <a:endParaRPr lang="en-US" sz="1050" dirty="0" smtClean="0">
              <a:latin typeface="Calibri" pitchFamily="34" charset="0"/>
              <a:ea typeface="Verdana" pitchFamily="34" charset="0"/>
              <a:cs typeface="Calibri" pitchFamily="34" charset="0"/>
            </a:endParaRPr>
          </a:p>
          <a:p>
            <a:pPr lvl="1" algn="just">
              <a:buSzPct val="95000"/>
              <a:buFont typeface="Wingdings" pitchFamily="2" charset="2"/>
              <a:buChar char="Ø"/>
            </a:pPr>
            <a:r>
              <a:rPr lang="en-US" sz="2000" dirty="0" smtClean="0">
                <a:latin typeface="Calibri" pitchFamily="34" charset="0"/>
                <a:ea typeface="Verdana" pitchFamily="34" charset="0"/>
                <a:cs typeface="Calibri" pitchFamily="34" charset="0"/>
              </a:rPr>
              <a:t>   an order sanctioning prosecution under the Act.</a:t>
            </a:r>
          </a:p>
          <a:p>
            <a:pPr lvl="1" algn="just">
              <a:buSzPct val="95000"/>
              <a:buFont typeface="Wingdings" pitchFamily="2" charset="2"/>
              <a:buChar char="Ø"/>
            </a:pPr>
            <a:endParaRPr lang="en-US" sz="1050" dirty="0" smtClean="0">
              <a:latin typeface="Calibri" pitchFamily="34" charset="0"/>
              <a:ea typeface="Verdana" pitchFamily="34" charset="0"/>
              <a:cs typeface="Calibri" pitchFamily="34" charset="0"/>
            </a:endParaRPr>
          </a:p>
          <a:p>
            <a:pPr marL="893763" lvl="1" indent="-449263" algn="just">
              <a:buSzPct val="95000"/>
              <a:buFont typeface="Wingdings" pitchFamily="2" charset="2"/>
              <a:buChar char="Ø"/>
            </a:pPr>
            <a:r>
              <a:rPr lang="en-US" sz="2000" dirty="0" smtClean="0">
                <a:latin typeface="Calibri" pitchFamily="34" charset="0"/>
                <a:ea typeface="Verdana" pitchFamily="34" charset="0"/>
                <a:cs typeface="Calibri" pitchFamily="34" charset="0"/>
              </a:rPr>
              <a:t>an order passed by the Commissioner allowing payment      of tax dues in installments.  </a:t>
            </a:r>
          </a:p>
          <a:p>
            <a:pPr lvl="1" algn="just">
              <a:buSzPct val="95000"/>
              <a:buFont typeface="Arial" pitchFamily="34" charset="0"/>
              <a:buChar char="•"/>
            </a:pPr>
            <a:endParaRPr lang="en-US" sz="1600" dirty="0" smtClean="0">
              <a:latin typeface="Calibri" pitchFamily="34" charset="0"/>
              <a:ea typeface="Verdana" pitchFamily="34" charset="0"/>
              <a:cs typeface="Calibri" pitchFamily="34" charset="0"/>
            </a:endParaRPr>
          </a:p>
          <a:p>
            <a:pPr lvl="1" algn="just">
              <a:buSzPct val="95000"/>
              <a:buFont typeface="Arial" pitchFamily="34" charset="0"/>
              <a:buChar char="•"/>
            </a:pPr>
            <a:endParaRPr lang="en-US" sz="1600" dirty="0" smtClean="0">
              <a:latin typeface="Calibri" pitchFamily="34" charset="0"/>
              <a:ea typeface="Verdana" pitchFamily="34" charset="0"/>
              <a:cs typeface="Calibri" pitchFamily="34" charset="0"/>
            </a:endParaRPr>
          </a:p>
          <a:p>
            <a:pPr lvl="1" algn="just">
              <a:buSzPct val="170000"/>
              <a:buFont typeface="Arial" pitchFamily="34" charset="0"/>
              <a:buChar char="•"/>
            </a:pPr>
            <a:endParaRPr lang="en-US" sz="1600" dirty="0" smtClean="0">
              <a:latin typeface="Calibri" pitchFamily="34" charset="0"/>
              <a:ea typeface="Verdana" pitchFamily="34" charset="0"/>
              <a:cs typeface="Calibri" pitchFamily="34" charset="0"/>
            </a:endParaRPr>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229600" cy="762000"/>
          </a:xfrm>
        </p:spPr>
        <p:txBody>
          <a:bodyPr>
            <a:normAutofit/>
          </a:bodyPr>
          <a:lstStyle/>
          <a:p>
            <a:r>
              <a:rPr lang="en-US" sz="2700" b="1" dirty="0" smtClean="0">
                <a:ea typeface="Verdana" pitchFamily="34" charset="0"/>
                <a:cs typeface="Calibri" pitchFamily="34" charset="0"/>
              </a:rPr>
              <a:t>ADVANCE RULING</a:t>
            </a:r>
            <a:r>
              <a:rPr lang="en-IN" sz="2400" b="1" dirty="0" smtClean="0">
                <a:ea typeface="Verdana" pitchFamily="34" charset="0"/>
                <a:cs typeface="Calibri" pitchFamily="34" charset="0"/>
              </a:rPr>
              <a:t/>
            </a:r>
            <a:br>
              <a:rPr lang="en-IN" sz="2400" b="1" dirty="0" smtClean="0">
                <a:ea typeface="Verdana" pitchFamily="34" charset="0"/>
                <a:cs typeface="Calibri" pitchFamily="34" charset="0"/>
              </a:rPr>
            </a:br>
            <a:endParaRPr lang="en-IN" sz="2200" b="1" dirty="0">
              <a:ea typeface="Verdana" pitchFamily="34" charset="0"/>
              <a:cs typeface="Calibri" pitchFamily="34" charset="0"/>
            </a:endParaRPr>
          </a:p>
        </p:txBody>
      </p:sp>
      <p:sp>
        <p:nvSpPr>
          <p:cNvPr id="3" name="Content Placeholder 2"/>
          <p:cNvSpPr>
            <a:spLocks noGrp="1"/>
          </p:cNvSpPr>
          <p:nvPr>
            <p:ph idx="1"/>
          </p:nvPr>
        </p:nvSpPr>
        <p:spPr>
          <a:xfrm>
            <a:off x="457200" y="1295400"/>
            <a:ext cx="7686700" cy="5419748"/>
          </a:xfrm>
        </p:spPr>
        <p:txBody>
          <a:bodyPr>
            <a:normAutofit fontScale="92500" lnSpcReduction="20000"/>
          </a:bodyPr>
          <a:lstStyle/>
          <a:p>
            <a:pPr algn="just">
              <a:lnSpc>
                <a:spcPct val="110000"/>
              </a:lnSpc>
              <a:spcBef>
                <a:spcPts val="480"/>
              </a:spcBef>
              <a:buSzPct val="170000"/>
            </a:pPr>
            <a:r>
              <a:rPr lang="en-US" sz="1900" dirty="0" smtClean="0">
                <a:latin typeface="Calibri" pitchFamily="34" charset="0"/>
                <a:ea typeface="Verdana" pitchFamily="34" charset="0"/>
                <a:cs typeface="Calibri" pitchFamily="34" charset="0"/>
              </a:rPr>
              <a:t>Advance ruling may be sought </a:t>
            </a:r>
            <a:r>
              <a:rPr lang="en-US" sz="1900" dirty="0" err="1" smtClean="0">
                <a:latin typeface="Calibri" pitchFamily="34" charset="0"/>
                <a:ea typeface="Verdana" pitchFamily="34" charset="0"/>
                <a:cs typeface="Calibri" pitchFamily="34" charset="0"/>
              </a:rPr>
              <a:t>iro</a:t>
            </a:r>
            <a:r>
              <a:rPr lang="en-US" sz="1900" dirty="0" smtClean="0">
                <a:latin typeface="Calibri" pitchFamily="34" charset="0"/>
                <a:ea typeface="Verdana" pitchFamily="34" charset="0"/>
                <a:cs typeface="Calibri" pitchFamily="34" charset="0"/>
              </a:rPr>
              <a:t> classification, method of valuation, rate of tax, admissibility of ITC etc.</a:t>
            </a:r>
          </a:p>
          <a:p>
            <a:pPr algn="just">
              <a:buSzPct val="170000"/>
              <a:buNone/>
            </a:pPr>
            <a:endParaRPr lang="en-US" sz="1900" dirty="0" smtClean="0">
              <a:latin typeface="Calibri" pitchFamily="34" charset="0"/>
              <a:ea typeface="Verdana" pitchFamily="34" charset="0"/>
              <a:cs typeface="Calibri" pitchFamily="34" charset="0"/>
            </a:endParaRPr>
          </a:p>
          <a:p>
            <a:pPr algn="just">
              <a:buSzPct val="170000"/>
            </a:pPr>
            <a:r>
              <a:rPr lang="en-US" sz="1900" dirty="0" smtClean="0">
                <a:latin typeface="Calibri" pitchFamily="34" charset="0"/>
                <a:ea typeface="Verdana" pitchFamily="34" charset="0"/>
                <a:cs typeface="Calibri" pitchFamily="34" charset="0"/>
              </a:rPr>
              <a:t>Advance ruling is not to be given where the issue is</a:t>
            </a:r>
          </a:p>
          <a:p>
            <a:pPr algn="just">
              <a:buSzPct val="170000"/>
              <a:buNone/>
            </a:pPr>
            <a:endParaRPr lang="en-US" sz="1900" dirty="0" smtClean="0">
              <a:latin typeface="Calibri" pitchFamily="34" charset="0"/>
              <a:ea typeface="Verdana" pitchFamily="34" charset="0"/>
              <a:cs typeface="Calibri" pitchFamily="34" charset="0"/>
            </a:endParaRPr>
          </a:p>
          <a:p>
            <a:pPr lvl="1" algn="just">
              <a:buSzPct val="95000"/>
              <a:buFont typeface="Wingdings" pitchFamily="2" charset="2"/>
              <a:buChar char="Ø"/>
            </a:pPr>
            <a:r>
              <a:rPr lang="en-US" sz="1900" dirty="0" smtClean="0">
                <a:latin typeface="Calibri" pitchFamily="34" charset="0"/>
                <a:ea typeface="Verdana" pitchFamily="34" charset="0"/>
                <a:cs typeface="Calibri" pitchFamily="34" charset="0"/>
              </a:rPr>
              <a:t>already pending in the applicants’ case before any appellate forum.</a:t>
            </a:r>
          </a:p>
          <a:p>
            <a:pPr lvl="1">
              <a:buSzPct val="95000"/>
              <a:buFont typeface="Wingdings" pitchFamily="2" charset="2"/>
              <a:buChar char="Ø"/>
            </a:pPr>
            <a:endParaRPr lang="en-US" sz="1900" dirty="0" smtClean="0">
              <a:latin typeface="Calibri" pitchFamily="34" charset="0"/>
              <a:ea typeface="Verdana" pitchFamily="34" charset="0"/>
              <a:cs typeface="Calibri" pitchFamily="34" charset="0"/>
            </a:endParaRPr>
          </a:p>
          <a:p>
            <a:pPr lvl="1" algn="just">
              <a:buSzPct val="95000"/>
              <a:buFont typeface="Wingdings" pitchFamily="2" charset="2"/>
              <a:buChar char="Ø"/>
            </a:pPr>
            <a:r>
              <a:rPr lang="en-US" sz="1900" dirty="0" smtClean="0">
                <a:latin typeface="Calibri" pitchFamily="34" charset="0"/>
                <a:ea typeface="Verdana" pitchFamily="34" charset="0"/>
                <a:cs typeface="Calibri" pitchFamily="34" charset="0"/>
              </a:rPr>
              <a:t>the same as in a matter already decided by the Appellate Tribunal or any Court.</a:t>
            </a:r>
          </a:p>
          <a:p>
            <a:pPr algn="just">
              <a:buSzPct val="170000"/>
              <a:buNone/>
            </a:pPr>
            <a:endParaRPr lang="en-US" sz="1900" dirty="0" smtClean="0">
              <a:latin typeface="Calibri" pitchFamily="34" charset="0"/>
              <a:ea typeface="Verdana" pitchFamily="34" charset="0"/>
              <a:cs typeface="Calibri" pitchFamily="34" charset="0"/>
            </a:endParaRPr>
          </a:p>
          <a:p>
            <a:pPr>
              <a:buSzPct val="170000"/>
            </a:pPr>
            <a:r>
              <a:rPr lang="en-US" sz="1900" dirty="0" smtClean="0">
                <a:latin typeface="Calibri" pitchFamily="34" charset="0"/>
                <a:ea typeface="Verdana" pitchFamily="34" charset="0"/>
                <a:cs typeface="Calibri" pitchFamily="34" charset="0"/>
              </a:rPr>
              <a:t>Advance ruling to be issued within 90 days. </a:t>
            </a:r>
          </a:p>
          <a:p>
            <a:pPr>
              <a:buSzPct val="170000"/>
              <a:buNone/>
            </a:pPr>
            <a:endParaRPr lang="en-US" sz="1900" dirty="0" smtClean="0">
              <a:latin typeface="Calibri" pitchFamily="34" charset="0"/>
              <a:ea typeface="Verdana" pitchFamily="34" charset="0"/>
              <a:cs typeface="Calibri" pitchFamily="34" charset="0"/>
            </a:endParaRPr>
          </a:p>
          <a:p>
            <a:pPr algn="just">
              <a:buSzPct val="170000"/>
            </a:pPr>
            <a:r>
              <a:rPr lang="en-US" sz="1900" dirty="0" smtClean="0">
                <a:latin typeface="Calibri" pitchFamily="34" charset="0"/>
                <a:ea typeface="Verdana" pitchFamily="34" charset="0"/>
                <a:cs typeface="Calibri" pitchFamily="34" charset="0"/>
              </a:rPr>
              <a:t>Advance ruling shall be binding only on the applicant and jurisdictional tax authorities.</a:t>
            </a:r>
          </a:p>
          <a:p>
            <a:pPr>
              <a:buSzPct val="170000"/>
              <a:buNone/>
            </a:pPr>
            <a:endParaRPr lang="en-US" sz="1900" dirty="0" smtClean="0">
              <a:latin typeface="Calibri" pitchFamily="34" charset="0"/>
              <a:ea typeface="Verdana" pitchFamily="34" charset="0"/>
              <a:cs typeface="Calibri" pitchFamily="34" charset="0"/>
            </a:endParaRPr>
          </a:p>
          <a:p>
            <a:pPr algn="just">
              <a:buSzPct val="170000"/>
            </a:pPr>
            <a:r>
              <a:rPr lang="en-US" sz="1900" dirty="0" smtClean="0">
                <a:latin typeface="Calibri" pitchFamily="34" charset="0"/>
                <a:ea typeface="Verdana" pitchFamily="34" charset="0"/>
                <a:cs typeface="Calibri" pitchFamily="34" charset="0"/>
              </a:rPr>
              <a:t>Advance ruling shall be binding unless there is a change in law or facts. </a:t>
            </a:r>
          </a:p>
          <a:p>
            <a:pPr>
              <a:buSzPct val="170000"/>
              <a:buNone/>
            </a:pPr>
            <a:endParaRPr lang="en-US" sz="1900" dirty="0" smtClean="0">
              <a:latin typeface="Calibri" pitchFamily="34" charset="0"/>
              <a:ea typeface="Verdana" pitchFamily="34" charset="0"/>
              <a:cs typeface="Calibri" pitchFamily="34" charset="0"/>
            </a:endParaRPr>
          </a:p>
          <a:p>
            <a:pPr>
              <a:buSzPct val="170000"/>
            </a:pPr>
            <a:r>
              <a:rPr lang="en-US" sz="1900" dirty="0" smtClean="0">
                <a:latin typeface="Calibri" pitchFamily="34" charset="0"/>
                <a:ea typeface="Verdana" pitchFamily="34" charset="0"/>
                <a:cs typeface="Calibri" pitchFamily="34" charset="0"/>
              </a:rPr>
              <a:t>Advance ruling shall be void in certain circumstances.</a:t>
            </a:r>
          </a:p>
          <a:p>
            <a:pPr lvl="1" algn="just">
              <a:buSzPct val="95000"/>
              <a:buFont typeface="Arial" pitchFamily="34" charset="0"/>
              <a:buChar char="•"/>
            </a:pPr>
            <a:endParaRPr lang="en-US" sz="2000" dirty="0" smtClean="0">
              <a:latin typeface="Calibri" pitchFamily="34" charset="0"/>
              <a:ea typeface="Verdana" pitchFamily="34" charset="0"/>
              <a:cs typeface="Calibri" pitchFamily="34" charset="0"/>
            </a:endParaRPr>
          </a:p>
          <a:p>
            <a:pPr lvl="1" algn="just">
              <a:buSzPct val="95000"/>
              <a:buNone/>
            </a:pPr>
            <a:endParaRPr lang="en-US" sz="2000" dirty="0" smtClean="0">
              <a:latin typeface="Calibri" pitchFamily="34" charset="0"/>
              <a:ea typeface="Verdana" pitchFamily="34" charset="0"/>
              <a:cs typeface="Calibri" pitchFamily="34" charset="0"/>
            </a:endParaRPr>
          </a:p>
          <a:p>
            <a:pPr lvl="1">
              <a:buSzPct val="170000"/>
            </a:pPr>
            <a:endParaRPr lang="en-IN" sz="1600" dirty="0">
              <a:latin typeface="Calibri" pitchFamily="34" charset="0"/>
              <a:ea typeface="Verdana" pitchFamily="34" charset="0"/>
              <a:cs typeface="Calibri"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58</a:t>
            </a:fld>
            <a:endParaRPr lang="en-US"/>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63562"/>
          </a:xfrm>
        </p:spPr>
        <p:txBody>
          <a:bodyPr>
            <a:normAutofit/>
          </a:bodyPr>
          <a:lstStyle/>
          <a:p>
            <a:r>
              <a:rPr lang="en-IN" sz="2400" b="1" dirty="0" smtClean="0">
                <a:ea typeface="Verdana" pitchFamily="34" charset="0"/>
                <a:cs typeface="Calibri" pitchFamily="34" charset="0"/>
              </a:rPr>
              <a:t>TRANSITIONAL PROVISIONS</a:t>
            </a:r>
            <a:endParaRPr lang="en-IN" sz="2400" b="1" dirty="0">
              <a:ea typeface="Verdana" pitchFamily="34" charset="0"/>
              <a:cs typeface="Calibri" pitchFamily="34" charset="0"/>
            </a:endParaRPr>
          </a:p>
        </p:txBody>
      </p:sp>
      <p:sp>
        <p:nvSpPr>
          <p:cNvPr id="3" name="Content Placeholder 2"/>
          <p:cNvSpPr>
            <a:spLocks noGrp="1"/>
          </p:cNvSpPr>
          <p:nvPr>
            <p:ph idx="1"/>
          </p:nvPr>
        </p:nvSpPr>
        <p:spPr>
          <a:xfrm>
            <a:off x="381000" y="609600"/>
            <a:ext cx="7762900" cy="6248400"/>
          </a:xfrm>
        </p:spPr>
        <p:txBody>
          <a:bodyPr>
            <a:normAutofit fontScale="77500" lnSpcReduction="20000"/>
          </a:bodyPr>
          <a:lstStyle/>
          <a:p>
            <a:pPr algn="just">
              <a:lnSpc>
                <a:spcPct val="120000"/>
              </a:lnSpc>
              <a:spcBef>
                <a:spcPts val="0"/>
              </a:spcBef>
            </a:pPr>
            <a:endParaRPr lang="en-IN" dirty="0" smtClean="0"/>
          </a:p>
          <a:p>
            <a:pPr algn="just">
              <a:lnSpc>
                <a:spcPct val="120000"/>
              </a:lnSpc>
              <a:spcBef>
                <a:spcPts val="0"/>
              </a:spcBef>
            </a:pPr>
            <a:endParaRPr lang="en-IN" dirty="0"/>
          </a:p>
          <a:p>
            <a:pPr algn="just">
              <a:lnSpc>
                <a:spcPct val="120000"/>
              </a:lnSpc>
              <a:spcBef>
                <a:spcPts val="0"/>
              </a:spcBef>
            </a:pPr>
            <a:r>
              <a:rPr lang="en-IN" dirty="0" smtClean="0"/>
              <a:t>The existing taxpayers shall be issued a certificate of registration valid for 6 months. Upon furnishing of prescribed information, registration shall be granted on a final basis</a:t>
            </a:r>
          </a:p>
          <a:p>
            <a:pPr algn="just">
              <a:lnSpc>
                <a:spcPct val="120000"/>
              </a:lnSpc>
              <a:spcBef>
                <a:spcPts val="0"/>
              </a:spcBef>
            </a:pPr>
            <a:endParaRPr lang="en-IN" sz="1300" dirty="0" smtClean="0"/>
          </a:p>
          <a:p>
            <a:pPr algn="just">
              <a:lnSpc>
                <a:spcPct val="120000"/>
              </a:lnSpc>
              <a:spcBef>
                <a:spcPts val="0"/>
              </a:spcBef>
            </a:pPr>
            <a:r>
              <a:rPr lang="en-IN" dirty="0" smtClean="0"/>
              <a:t>The amount of Cenvat credit / VAT carried forward in a return shall be allowed as input tax credit under GST </a:t>
            </a:r>
          </a:p>
          <a:p>
            <a:pPr algn="just">
              <a:lnSpc>
                <a:spcPct val="120000"/>
              </a:lnSpc>
              <a:spcBef>
                <a:spcPts val="0"/>
              </a:spcBef>
            </a:pPr>
            <a:endParaRPr lang="en-IN" sz="1400" dirty="0" smtClean="0"/>
          </a:p>
          <a:p>
            <a:pPr algn="just">
              <a:lnSpc>
                <a:spcPct val="120000"/>
              </a:lnSpc>
              <a:spcBef>
                <a:spcPts val="0"/>
              </a:spcBef>
            </a:pPr>
            <a:r>
              <a:rPr lang="en-IN" dirty="0" smtClean="0"/>
              <a:t>Un-availed Cenvat credit on capital goods, not carried forward in a return, shall also be allowed as ITC under GST</a:t>
            </a:r>
          </a:p>
          <a:p>
            <a:pPr algn="just">
              <a:lnSpc>
                <a:spcPct val="120000"/>
              </a:lnSpc>
              <a:spcBef>
                <a:spcPts val="0"/>
              </a:spcBef>
            </a:pPr>
            <a:endParaRPr lang="en-IN" sz="1400" dirty="0" smtClean="0"/>
          </a:p>
          <a:p>
            <a:pPr algn="just">
              <a:lnSpc>
                <a:spcPct val="120000"/>
              </a:lnSpc>
              <a:spcBef>
                <a:spcPts val="0"/>
              </a:spcBef>
            </a:pPr>
            <a:r>
              <a:rPr lang="en-IN" dirty="0" smtClean="0"/>
              <a:t>Credit of eligible duties and taxes in respect of inputs held in stock shall be allowed to a registered taxable person</a:t>
            </a:r>
          </a:p>
          <a:p>
            <a:pPr algn="just">
              <a:lnSpc>
                <a:spcPct val="120000"/>
              </a:lnSpc>
              <a:spcBef>
                <a:spcPts val="0"/>
              </a:spcBef>
            </a:pPr>
            <a:endParaRPr lang="en-IN" sz="900" dirty="0" smtClean="0"/>
          </a:p>
          <a:p>
            <a:pPr algn="just">
              <a:lnSpc>
                <a:spcPct val="120000"/>
              </a:lnSpc>
              <a:spcBef>
                <a:spcPts val="0"/>
              </a:spcBef>
            </a:pPr>
            <a:r>
              <a:rPr lang="en-IN" dirty="0" smtClean="0"/>
              <a:t>Credit of eligible duties and taxes in respect of inputs held in stock shall be allowed to a taxable person switching over from the composition scheme to the normal scheme </a:t>
            </a:r>
          </a:p>
          <a:p>
            <a:pPr algn="just">
              <a:lnSpc>
                <a:spcPct val="120000"/>
              </a:lnSpc>
              <a:spcBef>
                <a:spcPts val="0"/>
              </a:spcBef>
            </a:pPr>
            <a:endParaRPr lang="en-IN" sz="1400" dirty="0" smtClean="0"/>
          </a:p>
          <a:p>
            <a:pPr algn="just">
              <a:lnSpc>
                <a:spcPct val="120000"/>
              </a:lnSpc>
              <a:spcBef>
                <a:spcPts val="0"/>
              </a:spcBef>
            </a:pPr>
            <a:r>
              <a:rPr lang="en-IN" dirty="0" smtClean="0"/>
              <a:t>No tax is payable on the goods removed/despatched earlier but returned to the place of business within 6 months after the introduction of GST.</a:t>
            </a:r>
            <a:endParaRPr lang="en-IN"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59</a:t>
            </a:fld>
            <a:endParaRPr 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IN" sz="2600" b="1" dirty="0" smtClean="0">
                <a:ea typeface="Verdana" pitchFamily="34" charset="0"/>
                <a:cs typeface="Calibri" pitchFamily="34" charset="0"/>
              </a:rPr>
              <a:t>SALIENT FEATURES OF GST.. Contd.</a:t>
            </a:r>
            <a:endParaRPr lang="en-IN" sz="2600" dirty="0">
              <a:ea typeface="Verdana" pitchFamily="34" charset="0"/>
              <a:cs typeface="Calibri" pitchFamily="34" charset="0"/>
            </a:endParaRPr>
          </a:p>
        </p:txBody>
      </p:sp>
      <p:sp>
        <p:nvSpPr>
          <p:cNvPr id="3" name="Content Placeholder 2"/>
          <p:cNvSpPr>
            <a:spLocks noGrp="1"/>
          </p:cNvSpPr>
          <p:nvPr>
            <p:ph idx="1"/>
          </p:nvPr>
        </p:nvSpPr>
        <p:spPr>
          <a:xfrm>
            <a:off x="457200" y="1295400"/>
            <a:ext cx="7686700" cy="5562600"/>
          </a:xfrm>
        </p:spPr>
        <p:txBody>
          <a:bodyPr>
            <a:normAutofit fontScale="85000" lnSpcReduction="20000"/>
          </a:bodyPr>
          <a:lstStyle/>
          <a:p>
            <a:pPr lvl="0" algn="just">
              <a:spcBef>
                <a:spcPts val="0"/>
              </a:spcBef>
            </a:pPr>
            <a:r>
              <a:rPr lang="en-IN" sz="2400" dirty="0" smtClean="0"/>
              <a:t>Tax payers with an aggregate turnover in a financial year up to [Rs.20 </a:t>
            </a:r>
            <a:r>
              <a:rPr lang="en-IN" sz="2400" dirty="0" err="1" smtClean="0"/>
              <a:t>lakhs</a:t>
            </a:r>
            <a:r>
              <a:rPr lang="en-IN" sz="2400" dirty="0" smtClean="0"/>
              <a:t>] would be exempt from tax. </a:t>
            </a:r>
          </a:p>
          <a:p>
            <a:pPr lvl="0" algn="just">
              <a:spcBef>
                <a:spcPts val="0"/>
              </a:spcBef>
            </a:pPr>
            <a:endParaRPr lang="en-IN" sz="2400" dirty="0" smtClean="0"/>
          </a:p>
          <a:p>
            <a:pPr lvl="0" algn="just">
              <a:spcBef>
                <a:spcPts val="0"/>
              </a:spcBef>
            </a:pPr>
            <a:r>
              <a:rPr lang="en-IN" sz="2400" dirty="0" smtClean="0"/>
              <a:t>For NE States and Sikkim, the threshold exemption shall be [Rs. 10 </a:t>
            </a:r>
            <a:r>
              <a:rPr lang="en-IN" sz="2400" dirty="0" err="1" smtClean="0"/>
              <a:t>lakhs</a:t>
            </a:r>
            <a:r>
              <a:rPr lang="en-IN" sz="2400" dirty="0" smtClean="0"/>
              <a:t>]. </a:t>
            </a:r>
          </a:p>
          <a:p>
            <a:pPr lvl="0" algn="just">
              <a:spcBef>
                <a:spcPts val="0"/>
              </a:spcBef>
            </a:pPr>
            <a:endParaRPr lang="en-IN" sz="2400" dirty="0" smtClean="0"/>
          </a:p>
          <a:p>
            <a:pPr lvl="0" algn="just">
              <a:spcBef>
                <a:spcPts val="0"/>
              </a:spcBef>
            </a:pPr>
            <a:r>
              <a:rPr lang="en-IN" sz="2400" dirty="0" smtClean="0"/>
              <a:t>Tax payers making inter-State supplies(with the exception of Artisans selling their art-wares up to A Turn Over of 20Lakhs)   or paying tax on reverse charge basis shall not be eligible for threshold exemption. </a:t>
            </a:r>
          </a:p>
          <a:p>
            <a:pPr lvl="0" algn="just">
              <a:spcBef>
                <a:spcPts val="0"/>
              </a:spcBef>
            </a:pPr>
            <a:endParaRPr lang="en-IN" sz="2400" dirty="0" smtClean="0"/>
          </a:p>
          <a:p>
            <a:pPr lvl="0" algn="just">
              <a:spcBef>
                <a:spcPts val="0"/>
              </a:spcBef>
            </a:pPr>
            <a:r>
              <a:rPr lang="en-IN" sz="2400" dirty="0" smtClean="0"/>
              <a:t>Small taxpayers with an aggregate turnover in a financial year up to [Rs.1.5 </a:t>
            </a:r>
            <a:r>
              <a:rPr lang="en-IN" sz="2400" dirty="0" err="1" smtClean="0"/>
              <a:t>Crore</a:t>
            </a:r>
            <a:r>
              <a:rPr lang="en-IN" sz="2400" dirty="0" smtClean="0"/>
              <a:t>] shall be eligible for composition levy.</a:t>
            </a:r>
          </a:p>
          <a:p>
            <a:pPr lvl="0" algn="just">
              <a:spcBef>
                <a:spcPts val="0"/>
              </a:spcBef>
              <a:buNone/>
            </a:pPr>
            <a:endParaRPr lang="en-IN" sz="2400" dirty="0" smtClean="0"/>
          </a:p>
          <a:p>
            <a:pPr lvl="0" algn="just">
              <a:spcBef>
                <a:spcPts val="0"/>
              </a:spcBef>
            </a:pPr>
            <a:r>
              <a:rPr lang="en-IN" sz="2400" dirty="0" smtClean="0"/>
              <a:t>Under the scheme, a taxpayer shall pay tax as a percentage(1%) of his turnover during the year without the benefit of input tax credit (ITC). </a:t>
            </a:r>
          </a:p>
          <a:p>
            <a:pPr lvl="0" algn="just">
              <a:spcBef>
                <a:spcPts val="0"/>
              </a:spcBef>
            </a:pPr>
            <a:endParaRPr lang="en-IN" sz="2400" dirty="0" smtClean="0"/>
          </a:p>
          <a:p>
            <a:pPr algn="just">
              <a:spcBef>
                <a:spcPts val="0"/>
              </a:spcBef>
            </a:pPr>
            <a:r>
              <a:rPr lang="en-IN" sz="2400" dirty="0" smtClean="0"/>
              <a:t>Tax payers making inter-State supplies or paying tax on reverse charge basis shall not be eligible for composition scheme. </a:t>
            </a:r>
          </a:p>
          <a:p>
            <a:pPr lvl="0" algn="just"/>
            <a:endParaRPr lang="en-IN" sz="2400" dirty="0" smtClean="0"/>
          </a:p>
          <a:p>
            <a:endParaRPr lang="en-IN"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87362"/>
          </a:xfrm>
        </p:spPr>
        <p:txBody>
          <a:bodyPr>
            <a:noAutofit/>
          </a:bodyPr>
          <a:lstStyle/>
          <a:p>
            <a:r>
              <a:rPr lang="en-IN" sz="2400" b="1" dirty="0" smtClean="0">
                <a:ea typeface="Verdana" pitchFamily="34" charset="0"/>
                <a:cs typeface="Calibri" pitchFamily="34" charset="0"/>
              </a:rPr>
              <a:t>TRANSITIONAL PROVISIONS...Contd.</a:t>
            </a:r>
            <a:endParaRPr lang="en-IN" sz="2400" b="1" dirty="0">
              <a:ea typeface="Verdana" pitchFamily="34" charset="0"/>
              <a:cs typeface="Calibri" pitchFamily="34" charset="0"/>
            </a:endParaRPr>
          </a:p>
        </p:txBody>
      </p:sp>
      <p:sp>
        <p:nvSpPr>
          <p:cNvPr id="3" name="Content Placeholder 2"/>
          <p:cNvSpPr>
            <a:spLocks noGrp="1"/>
          </p:cNvSpPr>
          <p:nvPr>
            <p:ph idx="1"/>
          </p:nvPr>
        </p:nvSpPr>
        <p:spPr>
          <a:xfrm>
            <a:off x="457200" y="747738"/>
            <a:ext cx="7686700" cy="6110262"/>
          </a:xfrm>
        </p:spPr>
        <p:txBody>
          <a:bodyPr>
            <a:normAutofit fontScale="62500" lnSpcReduction="20000"/>
          </a:bodyPr>
          <a:lstStyle/>
          <a:p>
            <a:pPr algn="just">
              <a:lnSpc>
                <a:spcPct val="120000"/>
              </a:lnSpc>
              <a:spcBef>
                <a:spcPts val="0"/>
              </a:spcBef>
            </a:pPr>
            <a:endParaRPr lang="en-IN" dirty="0" smtClean="0"/>
          </a:p>
          <a:p>
            <a:pPr algn="just">
              <a:lnSpc>
                <a:spcPct val="120000"/>
              </a:lnSpc>
              <a:spcBef>
                <a:spcPts val="0"/>
              </a:spcBef>
            </a:pPr>
            <a:endParaRPr lang="en-IN" dirty="0"/>
          </a:p>
          <a:p>
            <a:pPr algn="just">
              <a:lnSpc>
                <a:spcPct val="120000"/>
              </a:lnSpc>
              <a:spcBef>
                <a:spcPts val="0"/>
              </a:spcBef>
            </a:pPr>
            <a:r>
              <a:rPr lang="en-IN" dirty="0" smtClean="0"/>
              <a:t>No tax shall be payable on the inputs, semi-finished goods and finished goods removed/despatched earlier for job work and which are returned to the place of business within 6 months after the introduction of GST.</a:t>
            </a:r>
          </a:p>
          <a:p>
            <a:pPr algn="just">
              <a:lnSpc>
                <a:spcPct val="120000"/>
              </a:lnSpc>
              <a:spcBef>
                <a:spcPts val="0"/>
              </a:spcBef>
            </a:pPr>
            <a:endParaRPr lang="en-IN" sz="1800" dirty="0" smtClean="0"/>
          </a:p>
          <a:p>
            <a:pPr algn="just">
              <a:lnSpc>
                <a:spcPct val="120000"/>
              </a:lnSpc>
              <a:spcBef>
                <a:spcPts val="0"/>
              </a:spcBef>
            </a:pPr>
            <a:r>
              <a:rPr lang="en-IN" dirty="0" smtClean="0"/>
              <a:t>Pending refund claims shall be disposed of in accordance with the provisions of earlier law and the amount of refund shall be paid to the claimant in cash</a:t>
            </a:r>
          </a:p>
          <a:p>
            <a:pPr algn="just">
              <a:lnSpc>
                <a:spcPct val="120000"/>
              </a:lnSpc>
              <a:spcBef>
                <a:spcPts val="0"/>
              </a:spcBef>
            </a:pPr>
            <a:endParaRPr lang="en-IN" sz="1800" dirty="0" smtClean="0"/>
          </a:p>
          <a:p>
            <a:pPr algn="just">
              <a:lnSpc>
                <a:spcPct val="120000"/>
              </a:lnSpc>
              <a:spcBef>
                <a:spcPts val="0"/>
              </a:spcBef>
            </a:pPr>
            <a:r>
              <a:rPr lang="en-IN" dirty="0" smtClean="0"/>
              <a:t>Pending claim of Cenvat credit /ITC shall be disposed of in accordance with the provisions of earlier law and the amount of credit shall be paid to the claimant in cash.</a:t>
            </a:r>
          </a:p>
          <a:p>
            <a:pPr algn="just">
              <a:lnSpc>
                <a:spcPct val="120000"/>
              </a:lnSpc>
              <a:spcBef>
                <a:spcPts val="0"/>
              </a:spcBef>
            </a:pPr>
            <a:endParaRPr lang="en-IN" sz="1600" dirty="0" smtClean="0"/>
          </a:p>
          <a:p>
            <a:pPr algn="just">
              <a:lnSpc>
                <a:spcPct val="120000"/>
              </a:lnSpc>
              <a:spcBef>
                <a:spcPts val="0"/>
              </a:spcBef>
            </a:pPr>
            <a:r>
              <a:rPr lang="en-IN" dirty="0" smtClean="0"/>
              <a:t>No tax shall be payable on the supply of goods and /or services made before the introduction of GST where a part of consideration for the said supply is received on or after the introduction of GST, but the full duty or tax payable on such supply has already been paid under the earlier law.</a:t>
            </a:r>
          </a:p>
          <a:p>
            <a:pPr algn="just">
              <a:lnSpc>
                <a:spcPct val="120000"/>
              </a:lnSpc>
              <a:spcBef>
                <a:spcPts val="0"/>
              </a:spcBef>
            </a:pPr>
            <a:endParaRPr lang="en-IN" sz="1600" dirty="0" smtClean="0"/>
          </a:p>
          <a:p>
            <a:pPr algn="just">
              <a:lnSpc>
                <a:spcPct val="120000"/>
              </a:lnSpc>
              <a:spcBef>
                <a:spcPts val="0"/>
              </a:spcBef>
            </a:pPr>
            <a:r>
              <a:rPr lang="en-IN" dirty="0" smtClean="0"/>
              <a:t>No tax shall be payable on the goods sent on approval basis before the introduction of GST but are rejected and returned to the seller within 6 months from the introduction of GST.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60</a:t>
            </a:fld>
            <a:endParaRPr lang="en-US"/>
          </a:p>
        </p:txBody>
      </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751506"/>
          </a:xfrm>
        </p:spPr>
        <p:txBody>
          <a:bodyPr>
            <a:normAutofit/>
          </a:bodyPr>
          <a:lstStyle/>
          <a:p>
            <a:r>
              <a:rPr lang="en-IN" sz="2600" b="1" dirty="0" smtClean="0">
                <a:ea typeface="Verdana" pitchFamily="34" charset="0"/>
                <a:cs typeface="Calibri" pitchFamily="34" charset="0"/>
              </a:rPr>
              <a:t>OTHER CRITICAL PROVISIONS</a:t>
            </a:r>
            <a:endParaRPr lang="en-IN" sz="2600" dirty="0"/>
          </a:p>
        </p:txBody>
      </p:sp>
      <p:sp>
        <p:nvSpPr>
          <p:cNvPr id="3" name="Content Placeholder 2"/>
          <p:cNvSpPr>
            <a:spLocks noGrp="1"/>
          </p:cNvSpPr>
          <p:nvPr>
            <p:ph idx="1"/>
          </p:nvPr>
        </p:nvSpPr>
        <p:spPr>
          <a:xfrm>
            <a:off x="428596" y="1357298"/>
            <a:ext cx="7715304" cy="5119702"/>
          </a:xfrm>
        </p:spPr>
        <p:txBody>
          <a:bodyPr>
            <a:normAutofit fontScale="77500" lnSpcReduction="20000"/>
          </a:bodyPr>
          <a:lstStyle/>
          <a:p>
            <a:pPr marL="342000" indent="-342000" algn="just">
              <a:spcBef>
                <a:spcPts val="0"/>
              </a:spcBef>
              <a:buSzPct val="170000"/>
            </a:pPr>
            <a:r>
              <a:rPr lang="en-US" dirty="0" smtClean="0">
                <a:latin typeface="Calibri" pitchFamily="34" charset="0"/>
                <a:ea typeface="Verdana" pitchFamily="34" charset="0"/>
                <a:cs typeface="Calibri" pitchFamily="34" charset="0"/>
              </a:rPr>
              <a:t>Provision kept for assessment of non-filers of Returns. Issue of notice followed by best judgment assessment.</a:t>
            </a:r>
          </a:p>
          <a:p>
            <a:pPr marL="342000" indent="-342000" algn="just">
              <a:spcBef>
                <a:spcPts val="0"/>
              </a:spcBef>
              <a:buSzPct val="170000"/>
            </a:pPr>
            <a:endParaRPr lang="en-US" dirty="0" smtClean="0">
              <a:latin typeface="Calibri" pitchFamily="34" charset="0"/>
              <a:ea typeface="Verdana" pitchFamily="34" charset="0"/>
              <a:cs typeface="Calibri" pitchFamily="34" charset="0"/>
            </a:endParaRPr>
          </a:p>
          <a:p>
            <a:pPr marL="342000" indent="-342000" algn="just">
              <a:spcBef>
                <a:spcPts val="0"/>
              </a:spcBef>
              <a:buSzPct val="170000"/>
              <a:buNone/>
            </a:pPr>
            <a:endParaRPr lang="en-US" dirty="0" smtClean="0">
              <a:latin typeface="Calibri" pitchFamily="34" charset="0"/>
              <a:ea typeface="Verdana" pitchFamily="34" charset="0"/>
              <a:cs typeface="Calibri" pitchFamily="34" charset="0"/>
            </a:endParaRPr>
          </a:p>
          <a:p>
            <a:pPr marL="342000" indent="-342000" algn="just">
              <a:spcBef>
                <a:spcPts val="0"/>
              </a:spcBef>
              <a:buClrTx/>
              <a:buSzPct val="170000"/>
            </a:pPr>
            <a:r>
              <a:rPr lang="en-US" dirty="0" smtClean="0">
                <a:latin typeface="Calibri" pitchFamily="34" charset="0"/>
                <a:ea typeface="Verdana" pitchFamily="34" charset="0"/>
                <a:cs typeface="Calibri" pitchFamily="34" charset="0"/>
              </a:rPr>
              <a:t>Provision kept for assessment of unregistered persons. Issue of  notice followed by best judgment assessment .  </a:t>
            </a:r>
          </a:p>
          <a:p>
            <a:pPr marL="342000" indent="-342000" algn="just">
              <a:spcBef>
                <a:spcPts val="0"/>
              </a:spcBef>
              <a:buClrTx/>
              <a:buSzPct val="170000"/>
            </a:pPr>
            <a:endParaRPr lang="en-US" dirty="0" smtClean="0">
              <a:latin typeface="Calibri" pitchFamily="34" charset="0"/>
              <a:ea typeface="Verdana" pitchFamily="34" charset="0"/>
              <a:cs typeface="Calibri" pitchFamily="34" charset="0"/>
            </a:endParaRPr>
          </a:p>
          <a:p>
            <a:pPr marL="742050" lvl="1" indent="-342000" algn="just">
              <a:spcBef>
                <a:spcPts val="0"/>
              </a:spcBef>
              <a:buSzPct val="95000"/>
              <a:buNone/>
            </a:pPr>
            <a:endParaRPr lang="en-US" sz="3200" dirty="0" smtClean="0">
              <a:latin typeface="Calibri" pitchFamily="34" charset="0"/>
              <a:ea typeface="Verdana" pitchFamily="34" charset="0"/>
              <a:cs typeface="Calibri" pitchFamily="34" charset="0"/>
            </a:endParaRPr>
          </a:p>
          <a:p>
            <a:pPr marL="342000" indent="-342000" algn="just">
              <a:spcBef>
                <a:spcPts val="0"/>
              </a:spcBef>
              <a:buClrTx/>
              <a:buSzPct val="170000"/>
            </a:pPr>
            <a:r>
              <a:rPr lang="en-US" dirty="0" smtClean="0">
                <a:latin typeface="Calibri" pitchFamily="34" charset="0"/>
                <a:ea typeface="Verdana" pitchFamily="34" charset="0"/>
                <a:cs typeface="Calibri" pitchFamily="34" charset="0"/>
              </a:rPr>
              <a:t>Also, there is a provision for summary assessment in special cases. Protective assessment to safeguard the interests of revenue .</a:t>
            </a:r>
          </a:p>
          <a:p>
            <a:pPr marL="342000" indent="-342000" algn="just">
              <a:spcBef>
                <a:spcPts val="0"/>
              </a:spcBef>
              <a:buClrTx/>
              <a:buSzPct val="170000"/>
            </a:pPr>
            <a:endParaRPr lang="en-US" dirty="0" smtClean="0">
              <a:latin typeface="Calibri" pitchFamily="34" charset="0"/>
              <a:ea typeface="Verdana" pitchFamily="34" charset="0"/>
              <a:cs typeface="Calibri" pitchFamily="34" charset="0"/>
            </a:endParaRPr>
          </a:p>
          <a:p>
            <a:pPr marL="342000" indent="-342000" algn="just">
              <a:spcBef>
                <a:spcPts val="0"/>
              </a:spcBef>
              <a:buClrTx/>
              <a:buSzPct val="170000"/>
            </a:pPr>
            <a:endParaRPr lang="en-US" dirty="0" smtClean="0">
              <a:latin typeface="Calibri" pitchFamily="34" charset="0"/>
              <a:ea typeface="Verdana" pitchFamily="34" charset="0"/>
              <a:cs typeface="Calibri" pitchFamily="34" charset="0"/>
            </a:endParaRPr>
          </a:p>
          <a:p>
            <a:pPr marL="342000" lvl="1" indent="-342000" algn="just">
              <a:spcBef>
                <a:spcPts val="0"/>
              </a:spcBef>
              <a:buSzPct val="170000"/>
              <a:buFont typeface="Arial" pitchFamily="34" charset="0"/>
              <a:buChar char="•"/>
            </a:pPr>
            <a:r>
              <a:rPr lang="en-US" sz="3200" dirty="0" smtClean="0">
                <a:latin typeface="Calibri" pitchFamily="34" charset="0"/>
                <a:ea typeface="Verdana" pitchFamily="34" charset="0"/>
                <a:cs typeface="Calibri" pitchFamily="34" charset="0"/>
              </a:rPr>
              <a:t>E-commerce companies would collect and pay to the government, out of the amount payable to the supplier of goods, tax at the notified rate .</a:t>
            </a:r>
          </a:p>
          <a:p>
            <a:pPr marL="342000" indent="-342000" algn="just">
              <a:spcBef>
                <a:spcPts val="0"/>
              </a:spcBef>
              <a:buClrTx/>
              <a:buSzPct val="170000"/>
            </a:pPr>
            <a:endParaRPr lang="en-US" sz="3400" dirty="0" smtClean="0">
              <a:latin typeface="Calibri" pitchFamily="34" charset="0"/>
              <a:ea typeface="Verdana" pitchFamily="34" charset="0"/>
              <a:cs typeface="Calibri" pitchFamily="34" charset="0"/>
            </a:endParaRPr>
          </a:p>
          <a:p>
            <a:pPr algn="just">
              <a:spcBef>
                <a:spcPts val="0"/>
              </a:spcBef>
              <a:buNone/>
            </a:pPr>
            <a:r>
              <a:rPr lang="en-IN" sz="3400" dirty="0" smtClean="0">
                <a:latin typeface="Calibri" pitchFamily="34" charset="0"/>
                <a:ea typeface="Verdana" pitchFamily="34" charset="0"/>
                <a:cs typeface="Calibri" pitchFamily="34" charset="0"/>
              </a:rPr>
              <a:t>  </a:t>
            </a:r>
            <a:endParaRPr lang="en-IN" sz="2800" dirty="0" smtClean="0">
              <a:latin typeface="Calibri" pitchFamily="34" charset="0"/>
              <a:ea typeface="Verdana" pitchFamily="34" charset="0"/>
              <a:cs typeface="Calibri" pitchFamily="34" charset="0"/>
            </a:endParaRPr>
          </a:p>
          <a:p>
            <a:pPr algn="just">
              <a:spcBef>
                <a:spcPts val="0"/>
              </a:spcBef>
              <a:buNone/>
            </a:pPr>
            <a:endParaRPr lang="en-IN" sz="2200" dirty="0" smtClean="0">
              <a:latin typeface="Calibri" pitchFamily="34" charset="0"/>
              <a:ea typeface="Verdana" pitchFamily="34" charset="0"/>
              <a:cs typeface="Calibri" pitchFamily="34" charset="0"/>
            </a:endParaRPr>
          </a:p>
          <a:p>
            <a:endParaRPr lang="en-IN"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61</a:t>
            </a:fld>
            <a:endParaRPr lang="en-US"/>
          </a:p>
        </p:txBody>
      </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928694"/>
          </a:xfrm>
        </p:spPr>
        <p:txBody>
          <a:bodyPr>
            <a:normAutofit/>
          </a:bodyPr>
          <a:lstStyle/>
          <a:p>
            <a:r>
              <a:rPr lang="en-IN" sz="2400" b="1" dirty="0" smtClean="0">
                <a:ea typeface="Verdana" pitchFamily="34" charset="0"/>
                <a:cs typeface="Calibri" pitchFamily="34" charset="0"/>
              </a:rPr>
              <a:t>OTHER CRITICAL PROVISIONS..Contd.</a:t>
            </a:r>
            <a:endParaRPr lang="en-IN" sz="2400" dirty="0"/>
          </a:p>
        </p:txBody>
      </p:sp>
      <p:sp>
        <p:nvSpPr>
          <p:cNvPr id="3" name="Content Placeholder 2"/>
          <p:cNvSpPr>
            <a:spLocks noGrp="1"/>
          </p:cNvSpPr>
          <p:nvPr>
            <p:ph idx="1"/>
          </p:nvPr>
        </p:nvSpPr>
        <p:spPr>
          <a:xfrm>
            <a:off x="428596" y="714356"/>
            <a:ext cx="7643866" cy="6143644"/>
          </a:xfrm>
        </p:spPr>
        <p:txBody>
          <a:bodyPr>
            <a:noAutofit/>
          </a:bodyPr>
          <a:lstStyle/>
          <a:p>
            <a:pPr marL="342000" indent="-342000" algn="just">
              <a:spcBef>
                <a:spcPts val="0"/>
              </a:spcBef>
              <a:buSzPct val="170000"/>
            </a:pPr>
            <a:endParaRPr lang="en-US" sz="2000" dirty="0" smtClean="0">
              <a:latin typeface="Calibri" pitchFamily="34" charset="0"/>
              <a:ea typeface="Verdana" pitchFamily="34" charset="0"/>
              <a:cs typeface="Calibri" pitchFamily="34" charset="0"/>
            </a:endParaRPr>
          </a:p>
          <a:p>
            <a:pPr marL="342000" indent="-342000" algn="just">
              <a:spcBef>
                <a:spcPts val="0"/>
              </a:spcBef>
              <a:buSzPct val="170000"/>
            </a:pPr>
            <a:endParaRPr lang="en-US" sz="2000" dirty="0">
              <a:ea typeface="Verdana" pitchFamily="34" charset="0"/>
              <a:cs typeface="Calibri" pitchFamily="34" charset="0"/>
            </a:endParaRPr>
          </a:p>
          <a:p>
            <a:pPr marL="342000" indent="-342000" algn="just">
              <a:spcBef>
                <a:spcPts val="0"/>
              </a:spcBef>
              <a:buSzPct val="170000"/>
            </a:pPr>
            <a:r>
              <a:rPr lang="en-US" sz="2000" dirty="0" smtClean="0">
                <a:latin typeface="Calibri" pitchFamily="34" charset="0"/>
                <a:ea typeface="Verdana" pitchFamily="34" charset="0"/>
                <a:cs typeface="Calibri" pitchFamily="34" charset="0"/>
              </a:rPr>
              <a:t>Central/State Govt. departments, local authorities and  governmental  agencies  to deduct  tax @ 1% from the payment  made  to the supplier where  the  total value of supply under a contract exceeds Rs.10 </a:t>
            </a:r>
            <a:r>
              <a:rPr lang="en-US" sz="2000" dirty="0" err="1" smtClean="0">
                <a:latin typeface="Calibri" pitchFamily="34" charset="0"/>
                <a:ea typeface="Verdana" pitchFamily="34" charset="0"/>
                <a:cs typeface="Calibri" pitchFamily="34" charset="0"/>
              </a:rPr>
              <a:t>lakhs</a:t>
            </a:r>
            <a:r>
              <a:rPr lang="en-US" sz="2000" dirty="0" smtClean="0">
                <a:latin typeface="Calibri" pitchFamily="34" charset="0"/>
                <a:ea typeface="Verdana" pitchFamily="34" charset="0"/>
                <a:cs typeface="Calibri" pitchFamily="34" charset="0"/>
              </a:rPr>
              <a:t>.</a:t>
            </a:r>
          </a:p>
          <a:p>
            <a:pPr marL="342000" lvl="1" indent="-342000" algn="just">
              <a:spcBef>
                <a:spcPts val="0"/>
              </a:spcBef>
              <a:buSzPct val="170000"/>
              <a:buNone/>
            </a:pPr>
            <a:endParaRPr lang="en-US" sz="2000" dirty="0" smtClean="0">
              <a:latin typeface="Calibri" pitchFamily="34" charset="0"/>
              <a:ea typeface="Verdana" pitchFamily="34" charset="0"/>
              <a:cs typeface="Calibri" pitchFamily="34" charset="0"/>
            </a:endParaRPr>
          </a:p>
          <a:p>
            <a:pPr algn="just">
              <a:spcBef>
                <a:spcPts val="0"/>
              </a:spcBef>
            </a:pPr>
            <a:r>
              <a:rPr lang="en-US" sz="2000" dirty="0" smtClean="0">
                <a:latin typeface="Calibri" pitchFamily="34" charset="0"/>
                <a:ea typeface="Verdana" pitchFamily="34" charset="0"/>
                <a:cs typeface="Calibri" pitchFamily="34" charset="0"/>
              </a:rPr>
              <a:t>Transporter of goods carrying a consignment of value more than Rs. 50,000 to carry with him an 	E-way bill  for verification by tax authorities. </a:t>
            </a:r>
          </a:p>
          <a:p>
            <a:pPr marL="742050" lvl="1" indent="-342000" algn="just">
              <a:spcBef>
                <a:spcPts val="0"/>
              </a:spcBef>
              <a:buSzPct val="95000"/>
              <a:buNone/>
            </a:pPr>
            <a:endParaRPr lang="en-US" sz="2000" dirty="0" smtClean="0">
              <a:latin typeface="Calibri" pitchFamily="34" charset="0"/>
              <a:ea typeface="Verdana" pitchFamily="34" charset="0"/>
              <a:cs typeface="Calibri" pitchFamily="34" charset="0"/>
            </a:endParaRPr>
          </a:p>
          <a:p>
            <a:pPr marL="342000" lvl="1" indent="-342000" algn="just">
              <a:spcBef>
                <a:spcPts val="0"/>
              </a:spcBef>
              <a:buSzPct val="170000"/>
              <a:buFont typeface="Arial" pitchFamily="34" charset="0"/>
              <a:buChar char="•"/>
            </a:pPr>
            <a:r>
              <a:rPr lang="en-US" sz="2000" dirty="0" smtClean="0">
                <a:latin typeface="Calibri" pitchFamily="34" charset="0"/>
                <a:ea typeface="Verdana" pitchFamily="34" charset="0"/>
                <a:cs typeface="Calibri" pitchFamily="34" charset="0"/>
              </a:rPr>
              <a:t>Test purchase of goods to check the issue of tax invoices. On return of goods taxable person shall refund the amount.</a:t>
            </a:r>
          </a:p>
          <a:p>
            <a:pPr marL="342000" lvl="1" indent="-342000" algn="just">
              <a:spcBef>
                <a:spcPts val="0"/>
              </a:spcBef>
              <a:buSzPct val="170000"/>
              <a:buFont typeface="Arial" pitchFamily="34" charset="0"/>
              <a:buChar char="•"/>
            </a:pPr>
            <a:endParaRPr lang="en-US" sz="2000" dirty="0" smtClean="0">
              <a:latin typeface="Calibri" pitchFamily="34" charset="0"/>
              <a:ea typeface="Verdana" pitchFamily="34" charset="0"/>
              <a:cs typeface="Calibri" pitchFamily="34" charset="0"/>
            </a:endParaRPr>
          </a:p>
          <a:p>
            <a:pPr marL="342000" lvl="1" indent="-342000" algn="just">
              <a:spcBef>
                <a:spcPts val="0"/>
              </a:spcBef>
              <a:buSzPct val="170000"/>
              <a:buFont typeface="Arial" pitchFamily="34" charset="0"/>
              <a:buChar char="•"/>
            </a:pPr>
            <a:r>
              <a:rPr lang="en-US" sz="2000" dirty="0" smtClean="0">
                <a:latin typeface="Calibri" pitchFamily="34" charset="0"/>
                <a:ea typeface="Verdana" pitchFamily="34" charset="0"/>
                <a:cs typeface="Calibri" pitchFamily="34" charset="0"/>
              </a:rPr>
              <a:t>Liability of partners, guardians, trustees, court of wards etc. in certain situations</a:t>
            </a:r>
          </a:p>
          <a:p>
            <a:pPr marL="342000" lvl="1" indent="-342000" algn="just">
              <a:spcBef>
                <a:spcPts val="0"/>
              </a:spcBef>
              <a:buSzPct val="170000"/>
              <a:buNone/>
            </a:pPr>
            <a:endParaRPr lang="en-US" sz="2000" dirty="0" smtClean="0">
              <a:latin typeface="Calibri" pitchFamily="34" charset="0"/>
              <a:ea typeface="Verdana" pitchFamily="34" charset="0"/>
              <a:cs typeface="Calibri" pitchFamily="34" charset="0"/>
            </a:endParaRPr>
          </a:p>
          <a:p>
            <a:pPr marL="342000" lvl="1" indent="-342000" algn="just">
              <a:spcBef>
                <a:spcPts val="0"/>
              </a:spcBef>
              <a:buSzPct val="170000"/>
              <a:buFont typeface="Arial" pitchFamily="34" charset="0"/>
              <a:buChar char="•"/>
            </a:pPr>
            <a:r>
              <a:rPr lang="en-US" sz="2000" dirty="0" smtClean="0">
                <a:latin typeface="Calibri" pitchFamily="34" charset="0"/>
                <a:ea typeface="Verdana" pitchFamily="34" charset="0"/>
                <a:cs typeface="Calibri" pitchFamily="34" charset="0"/>
              </a:rPr>
              <a:t>GST Compliance Rating of a taxable person based on his record of compliance. To be determined on the basis of prescribed parameters and placed in public domain.</a:t>
            </a:r>
          </a:p>
          <a:p>
            <a:pPr marL="342000" lvl="1" indent="-342000" algn="just">
              <a:spcBef>
                <a:spcPts val="0"/>
              </a:spcBef>
              <a:buSzPct val="170000"/>
              <a:buFont typeface="Arial" pitchFamily="34" charset="0"/>
              <a:buChar char="•"/>
            </a:pPr>
            <a:endParaRPr lang="en-US" sz="2000" dirty="0" smtClean="0">
              <a:latin typeface="Calibri" pitchFamily="34" charset="0"/>
              <a:ea typeface="Verdana" pitchFamily="34" charset="0"/>
              <a:cs typeface="Calibri" pitchFamily="34" charset="0"/>
            </a:endParaRPr>
          </a:p>
          <a:p>
            <a:pPr marL="342000" lvl="1" indent="-342000" algn="just">
              <a:spcBef>
                <a:spcPts val="0"/>
              </a:spcBef>
              <a:buSzPct val="170000"/>
              <a:buFont typeface="Arial" pitchFamily="34" charset="0"/>
              <a:buChar char="•"/>
            </a:pPr>
            <a:endParaRPr lang="en-US" sz="2000" dirty="0" smtClean="0">
              <a:latin typeface="Calibri" pitchFamily="34" charset="0"/>
              <a:ea typeface="Verdana" pitchFamily="34" charset="0"/>
              <a:cs typeface="Calibri" pitchFamily="34" charset="0"/>
            </a:endParaRPr>
          </a:p>
          <a:p>
            <a:pPr marL="342000" indent="-342000" algn="just">
              <a:spcBef>
                <a:spcPts val="0"/>
              </a:spcBef>
              <a:buSzPct val="170000"/>
              <a:buNone/>
            </a:pPr>
            <a:endParaRPr lang="en-US" sz="1100" dirty="0" smtClean="0">
              <a:latin typeface="Calibri" pitchFamily="34" charset="0"/>
              <a:ea typeface="Verdana" pitchFamily="34" charset="0"/>
              <a:cs typeface="Calibri" pitchFamily="34" charset="0"/>
            </a:endParaRPr>
          </a:p>
          <a:p>
            <a:pPr marL="742050" lvl="1" indent="-342000" algn="just">
              <a:spcBef>
                <a:spcPts val="0"/>
              </a:spcBef>
              <a:buSzPct val="95000"/>
              <a:buNone/>
            </a:pPr>
            <a:endParaRPr lang="en-US" sz="2000" dirty="0" smtClean="0">
              <a:latin typeface="Calibri" pitchFamily="34" charset="0"/>
              <a:ea typeface="Verdana" pitchFamily="34" charset="0"/>
              <a:cs typeface="Calibri" pitchFamily="34" charset="0"/>
            </a:endParaRPr>
          </a:p>
          <a:p>
            <a:pPr>
              <a:buNone/>
            </a:pPr>
            <a:endParaRPr lang="en-IN" sz="20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62</a:t>
            </a:fld>
            <a:endParaRPr lang="en-US"/>
          </a:p>
        </p:txBody>
      </p:sp>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457200"/>
          </a:xfrm>
        </p:spPr>
        <p:txBody>
          <a:bodyPr>
            <a:normAutofit/>
          </a:bodyPr>
          <a:lstStyle/>
          <a:p>
            <a:r>
              <a:rPr lang="en-IN" sz="2400" b="1" dirty="0" smtClean="0">
                <a:ea typeface="Verdana" pitchFamily="34" charset="0"/>
                <a:cs typeface="Calibri" pitchFamily="34" charset="0"/>
              </a:rPr>
              <a:t>GST LAW: HIGHLIGHTS</a:t>
            </a:r>
            <a:endParaRPr lang="en-IN" sz="2400" b="1" dirty="0">
              <a:ea typeface="Verdana" pitchFamily="34" charset="0"/>
              <a:cs typeface="Calibri" pitchFamily="34" charset="0"/>
            </a:endParaRPr>
          </a:p>
        </p:txBody>
      </p:sp>
      <p:sp>
        <p:nvSpPr>
          <p:cNvPr id="3" name="Content Placeholder 2"/>
          <p:cNvSpPr>
            <a:spLocks noGrp="1"/>
          </p:cNvSpPr>
          <p:nvPr>
            <p:ph idx="1"/>
          </p:nvPr>
        </p:nvSpPr>
        <p:spPr>
          <a:xfrm>
            <a:off x="533400" y="609600"/>
            <a:ext cx="7610500" cy="6096000"/>
          </a:xfrm>
        </p:spPr>
        <p:txBody>
          <a:bodyPr>
            <a:normAutofit fontScale="25000" lnSpcReduction="20000"/>
          </a:bodyPr>
          <a:lstStyle/>
          <a:p>
            <a:pPr algn="just">
              <a:lnSpc>
                <a:spcPct val="120000"/>
              </a:lnSpc>
              <a:spcBef>
                <a:spcPts val="0"/>
              </a:spcBef>
            </a:pPr>
            <a:endParaRPr lang="en-IN" sz="8800" dirty="0" smtClean="0"/>
          </a:p>
          <a:p>
            <a:pPr algn="just">
              <a:lnSpc>
                <a:spcPct val="120000"/>
              </a:lnSpc>
              <a:spcBef>
                <a:spcPts val="0"/>
              </a:spcBef>
            </a:pPr>
            <a:endParaRPr lang="en-IN" sz="8800" dirty="0"/>
          </a:p>
          <a:p>
            <a:pPr algn="just">
              <a:lnSpc>
                <a:spcPct val="120000"/>
              </a:lnSpc>
              <a:spcBef>
                <a:spcPts val="0"/>
              </a:spcBef>
            </a:pPr>
            <a:r>
              <a:rPr lang="en-IN" sz="8800" dirty="0" smtClean="0"/>
              <a:t>Registration shall be granted on line and shall be deemed to have been granted if no deficiency is communicated to the applicant within 3 working days </a:t>
            </a:r>
            <a:endParaRPr lang="en-IN" sz="6400" dirty="0" smtClean="0"/>
          </a:p>
          <a:p>
            <a:pPr algn="just">
              <a:lnSpc>
                <a:spcPct val="120000"/>
              </a:lnSpc>
              <a:spcBef>
                <a:spcPts val="0"/>
              </a:spcBef>
            </a:pPr>
            <a:r>
              <a:rPr lang="en-IN" sz="8800" dirty="0" smtClean="0"/>
              <a:t>Taxable person shall himself assess the taxes payable (self-assessment) and credit it to the account of the Government</a:t>
            </a:r>
            <a:endParaRPr lang="en-IN" sz="6400" dirty="0" smtClean="0"/>
          </a:p>
          <a:p>
            <a:pPr algn="just">
              <a:lnSpc>
                <a:spcPct val="120000"/>
              </a:lnSpc>
              <a:spcBef>
                <a:spcPts val="0"/>
              </a:spcBef>
            </a:pPr>
            <a:r>
              <a:rPr lang="en-IN" sz="8800" dirty="0" smtClean="0"/>
              <a:t>Payment of tax shall be made electronically through internet banking.</a:t>
            </a:r>
            <a:endParaRPr lang="en-IN" sz="6400" dirty="0" smtClean="0"/>
          </a:p>
          <a:p>
            <a:pPr algn="just">
              <a:lnSpc>
                <a:spcPct val="120000"/>
              </a:lnSpc>
              <a:spcBef>
                <a:spcPts val="0"/>
              </a:spcBef>
            </a:pPr>
            <a:r>
              <a:rPr lang="en-IN" sz="8800" dirty="0" smtClean="0"/>
              <a:t>Taxpayers shall furnish the details of sales and purchases electronically without any physical interface with the tax authorities. </a:t>
            </a:r>
            <a:endParaRPr lang="en-IN" sz="6400" dirty="0" smtClean="0"/>
          </a:p>
          <a:p>
            <a:pPr algn="just">
              <a:lnSpc>
                <a:spcPct val="120000"/>
              </a:lnSpc>
              <a:spcBef>
                <a:spcPts val="0"/>
              </a:spcBef>
            </a:pPr>
            <a:r>
              <a:rPr lang="en-IN" sz="8800" dirty="0" smtClean="0"/>
              <a:t>Tax payers shall file, electronically, monthly returns. Composition tax payers shall file, electronically, quarterly returns. Omission/incorrect particulars can be self-rectified before the filing of annual return.</a:t>
            </a:r>
          </a:p>
          <a:p>
            <a:pPr algn="just">
              <a:lnSpc>
                <a:spcPct val="120000"/>
              </a:lnSpc>
              <a:spcBef>
                <a:spcPts val="0"/>
              </a:spcBef>
              <a:buNone/>
            </a:pPr>
            <a:endParaRPr lang="en-IN" sz="7600" dirty="0" smtClean="0"/>
          </a:p>
          <a:p>
            <a:endParaRPr lang="en-IN"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63</a:t>
            </a:fld>
            <a:endParaRPr lang="en-US" dirty="0"/>
          </a:p>
        </p:txBody>
      </p: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42852"/>
            <a:ext cx="8229600" cy="928694"/>
          </a:xfrm>
        </p:spPr>
        <p:txBody>
          <a:bodyPr>
            <a:normAutofit/>
          </a:bodyPr>
          <a:lstStyle/>
          <a:p>
            <a:r>
              <a:rPr lang="en-IN" sz="2400" b="1" dirty="0" smtClean="0">
                <a:solidFill>
                  <a:sysClr val="windowText" lastClr="000000"/>
                </a:solidFill>
                <a:ea typeface="Verdana" pitchFamily="34" charset="0"/>
                <a:cs typeface="Calibri" pitchFamily="34" charset="0"/>
              </a:rPr>
              <a:t>GST LAW: HIGHLIGHTS.. Contd.</a:t>
            </a:r>
            <a:endParaRPr lang="en-IN" sz="2400" dirty="0">
              <a:solidFill>
                <a:sysClr val="windowText" lastClr="000000"/>
              </a:solidFill>
            </a:endParaRPr>
          </a:p>
        </p:txBody>
      </p:sp>
      <p:sp>
        <p:nvSpPr>
          <p:cNvPr id="3" name="Content Placeholder 2"/>
          <p:cNvSpPr>
            <a:spLocks noGrp="1"/>
          </p:cNvSpPr>
          <p:nvPr>
            <p:ph idx="1"/>
          </p:nvPr>
        </p:nvSpPr>
        <p:spPr>
          <a:xfrm>
            <a:off x="533400" y="1295400"/>
            <a:ext cx="7539062" cy="5429288"/>
          </a:xfrm>
        </p:spPr>
        <p:txBody>
          <a:bodyPr>
            <a:normAutofit fontScale="77500" lnSpcReduction="20000"/>
          </a:bodyPr>
          <a:lstStyle/>
          <a:p>
            <a:pPr algn="just">
              <a:lnSpc>
                <a:spcPct val="120000"/>
              </a:lnSpc>
              <a:spcBef>
                <a:spcPts val="0"/>
              </a:spcBef>
            </a:pPr>
            <a:r>
              <a:rPr lang="en-IN" sz="2600" dirty="0" smtClean="0">
                <a:latin typeface="Calibri" pitchFamily="34" charset="0"/>
                <a:ea typeface="Verdana" pitchFamily="34" charset="0"/>
                <a:cs typeface="Calibri" pitchFamily="34" charset="0"/>
              </a:rPr>
              <a:t>Matching, reversal and reclaim of ITC shall be done electronically on the GSTN portal without any tax payer contact</a:t>
            </a:r>
            <a:r>
              <a:rPr lang="en-IN" sz="2800" dirty="0" smtClean="0">
                <a:latin typeface="Calibri" pitchFamily="34" charset="0"/>
                <a:ea typeface="Verdana" pitchFamily="34" charset="0"/>
                <a:cs typeface="Calibri" pitchFamily="34" charset="0"/>
              </a:rPr>
              <a:t>. </a:t>
            </a:r>
          </a:p>
          <a:p>
            <a:pPr algn="just">
              <a:lnSpc>
                <a:spcPct val="120000"/>
              </a:lnSpc>
              <a:spcBef>
                <a:spcPts val="0"/>
              </a:spcBef>
            </a:pPr>
            <a:endParaRPr lang="en-IN" sz="2600" dirty="0" smtClean="0">
              <a:latin typeface="Calibri" pitchFamily="34" charset="0"/>
              <a:ea typeface="Verdana" pitchFamily="34" charset="0"/>
              <a:cs typeface="Calibri" pitchFamily="34" charset="0"/>
            </a:endParaRPr>
          </a:p>
          <a:p>
            <a:pPr algn="just">
              <a:lnSpc>
                <a:spcPct val="120000"/>
              </a:lnSpc>
              <a:spcBef>
                <a:spcPts val="0"/>
              </a:spcBef>
            </a:pPr>
            <a:r>
              <a:rPr lang="en-IN" sz="2600" dirty="0" smtClean="0">
                <a:latin typeface="Calibri" pitchFamily="34" charset="0"/>
                <a:ea typeface="Verdana" pitchFamily="34" charset="0"/>
                <a:cs typeface="Calibri" pitchFamily="34" charset="0"/>
              </a:rPr>
              <a:t>Tax payers shall be allowed to keep and maintain accounts and other records in electronic form .</a:t>
            </a:r>
          </a:p>
          <a:p>
            <a:pPr algn="just">
              <a:lnSpc>
                <a:spcPct val="120000"/>
              </a:lnSpc>
              <a:spcBef>
                <a:spcPts val="0"/>
              </a:spcBef>
            </a:pPr>
            <a:endParaRPr lang="en-IN" sz="2600" dirty="0" smtClean="0">
              <a:latin typeface="Calibri" pitchFamily="34" charset="0"/>
              <a:ea typeface="Verdana" pitchFamily="34" charset="0"/>
              <a:cs typeface="Calibri" pitchFamily="34" charset="0"/>
            </a:endParaRPr>
          </a:p>
          <a:p>
            <a:pPr algn="just">
              <a:lnSpc>
                <a:spcPct val="120000"/>
              </a:lnSpc>
              <a:spcBef>
                <a:spcPts val="0"/>
              </a:spcBef>
            </a:pPr>
            <a:r>
              <a:rPr lang="en-IN" sz="2600" dirty="0" smtClean="0">
                <a:latin typeface="Calibri" pitchFamily="34" charset="0"/>
                <a:ea typeface="Verdana" pitchFamily="34" charset="0"/>
                <a:cs typeface="Calibri" pitchFamily="34" charset="0"/>
              </a:rPr>
              <a:t>Tax payments for all months shall be made in the succeeding month. Tax dues of March are thus to be paid in April and not March, as at present in the Central Government.</a:t>
            </a:r>
          </a:p>
          <a:p>
            <a:pPr algn="just">
              <a:lnSpc>
                <a:spcPct val="120000"/>
              </a:lnSpc>
              <a:spcBef>
                <a:spcPts val="0"/>
              </a:spcBef>
            </a:pPr>
            <a:endParaRPr lang="en-IN" sz="2600" dirty="0" smtClean="0">
              <a:latin typeface="Calibri" pitchFamily="34" charset="0"/>
              <a:ea typeface="Verdana" pitchFamily="34" charset="0"/>
              <a:cs typeface="Calibri" pitchFamily="34" charset="0"/>
            </a:endParaRPr>
          </a:p>
          <a:p>
            <a:pPr algn="just">
              <a:lnSpc>
                <a:spcPct val="120000"/>
              </a:lnSpc>
              <a:spcBef>
                <a:spcPts val="0"/>
              </a:spcBef>
            </a:pPr>
            <a:r>
              <a:rPr lang="en-IN" sz="2600" dirty="0" smtClean="0">
                <a:latin typeface="Calibri" pitchFamily="34" charset="0"/>
                <a:ea typeface="Verdana" pitchFamily="34" charset="0"/>
                <a:cs typeface="Calibri" pitchFamily="34" charset="0"/>
              </a:rPr>
              <a:t>New modes of payment of tax are being introduced, viz. through credit and debit cards, NEFT and RTGS. </a:t>
            </a:r>
          </a:p>
          <a:p>
            <a:pPr algn="just">
              <a:lnSpc>
                <a:spcPct val="120000"/>
              </a:lnSpc>
              <a:spcBef>
                <a:spcPts val="0"/>
              </a:spcBef>
            </a:pPr>
            <a:endParaRPr lang="en-IN" sz="2600" dirty="0" smtClean="0">
              <a:latin typeface="Calibri" pitchFamily="34" charset="0"/>
              <a:ea typeface="Verdana" pitchFamily="34" charset="0"/>
              <a:cs typeface="Calibri" pitchFamily="34" charset="0"/>
            </a:endParaRPr>
          </a:p>
          <a:p>
            <a:pPr algn="just">
              <a:lnSpc>
                <a:spcPct val="120000"/>
              </a:lnSpc>
              <a:spcBef>
                <a:spcPts val="0"/>
              </a:spcBef>
            </a:pPr>
            <a:r>
              <a:rPr lang="en-IN" sz="2600" dirty="0" smtClean="0">
                <a:latin typeface="Calibri" pitchFamily="34" charset="0"/>
                <a:ea typeface="Verdana" pitchFamily="34" charset="0"/>
                <a:cs typeface="Calibri" pitchFamily="34" charset="0"/>
              </a:rPr>
              <a:t>Composition taxpayers shall pay tax on a quarterly basis in the month succeeding the quarter-end </a:t>
            </a:r>
          </a:p>
          <a:p>
            <a:pPr algn="just">
              <a:lnSpc>
                <a:spcPct val="120000"/>
              </a:lnSpc>
              <a:spcBef>
                <a:spcPts val="0"/>
              </a:spcBef>
            </a:pPr>
            <a:endParaRPr lang="en-IN" sz="2600" dirty="0" smtClean="0">
              <a:latin typeface="Calibri" pitchFamily="34" charset="0"/>
              <a:ea typeface="Verdana" pitchFamily="34" charset="0"/>
              <a:cs typeface="Calibri" pitchFamily="34" charset="0"/>
            </a:endParaRPr>
          </a:p>
          <a:p>
            <a:pPr algn="just">
              <a:lnSpc>
                <a:spcPct val="120000"/>
              </a:lnSpc>
              <a:spcBef>
                <a:spcPts val="0"/>
              </a:spcBef>
            </a:pPr>
            <a:endParaRPr lang="en-IN" sz="3300" dirty="0" smtClean="0">
              <a:latin typeface="Calibri" pitchFamily="34" charset="0"/>
              <a:ea typeface="Verdana" pitchFamily="34" charset="0"/>
              <a:cs typeface="Calibri" pitchFamily="34" charset="0"/>
            </a:endParaRPr>
          </a:p>
          <a:p>
            <a:pPr algn="just">
              <a:spcBef>
                <a:spcPts val="0"/>
              </a:spcBef>
            </a:pPr>
            <a:endParaRPr lang="en-IN" sz="2000" dirty="0" smtClean="0">
              <a:latin typeface="Calibri" pitchFamily="34" charset="0"/>
              <a:ea typeface="Verdana" pitchFamily="34" charset="0"/>
              <a:cs typeface="Calibri" pitchFamily="34" charset="0"/>
            </a:endParaRPr>
          </a:p>
          <a:p>
            <a:pPr algn="just">
              <a:spcBef>
                <a:spcPts val="0"/>
              </a:spcBef>
              <a:buNone/>
            </a:pPr>
            <a:endParaRPr lang="en-IN" sz="2000" dirty="0" smtClean="0">
              <a:latin typeface="Calibri" pitchFamily="34" charset="0"/>
              <a:ea typeface="Verdana" pitchFamily="34" charset="0"/>
              <a:cs typeface="Calibri" pitchFamily="34" charset="0"/>
            </a:endParaRPr>
          </a:p>
          <a:p>
            <a:pPr algn="just">
              <a:spcBef>
                <a:spcPts val="0"/>
              </a:spcBef>
            </a:pPr>
            <a:endParaRPr lang="en-IN" sz="2000" dirty="0" smtClean="0">
              <a:latin typeface="Calibri" pitchFamily="34" charset="0"/>
              <a:ea typeface="Verdana" pitchFamily="34" charset="0"/>
              <a:cs typeface="Calibri" pitchFamily="34" charset="0"/>
            </a:endParaRPr>
          </a:p>
          <a:p>
            <a:pPr algn="just">
              <a:spcBef>
                <a:spcPts val="0"/>
              </a:spcBef>
            </a:pPr>
            <a:endParaRPr lang="en-IN" sz="2000" dirty="0">
              <a:latin typeface="Calibri" pitchFamily="34" charset="0"/>
              <a:ea typeface="Verdana" pitchFamily="34" charset="0"/>
              <a:cs typeface="Calibri"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64</a:t>
            </a:fld>
            <a:endParaRPr lang="en-US"/>
          </a:p>
        </p:txBody>
      </p:sp>
    </p:spTree>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800" b="1" dirty="0" smtClean="0">
                <a:solidFill>
                  <a:sysClr val="windowText" lastClr="000000"/>
                </a:solidFill>
                <a:ea typeface="Verdana" pitchFamily="34" charset="0"/>
                <a:cs typeface="Calibri" pitchFamily="34" charset="0"/>
              </a:rPr>
              <a:t>GST LAW: HIGHLIGHTS.. Contd.</a:t>
            </a:r>
            <a:endParaRPr lang="en-IN" sz="2800" dirty="0">
              <a:solidFill>
                <a:sysClr val="windowText" lastClr="000000"/>
              </a:solidFill>
            </a:endParaRPr>
          </a:p>
        </p:txBody>
      </p:sp>
      <p:sp>
        <p:nvSpPr>
          <p:cNvPr id="3" name="Content Placeholder 2"/>
          <p:cNvSpPr>
            <a:spLocks noGrp="1"/>
          </p:cNvSpPr>
          <p:nvPr>
            <p:ph idx="1"/>
          </p:nvPr>
        </p:nvSpPr>
        <p:spPr>
          <a:xfrm>
            <a:off x="428596" y="1447800"/>
            <a:ext cx="7715304" cy="5195910"/>
          </a:xfrm>
        </p:spPr>
        <p:txBody>
          <a:bodyPr>
            <a:noAutofit/>
          </a:bodyPr>
          <a:lstStyle/>
          <a:p>
            <a:pPr marL="268288" indent="-268288" algn="just">
              <a:spcBef>
                <a:spcPts val="0"/>
              </a:spcBef>
            </a:pPr>
            <a:r>
              <a:rPr lang="en-IN" sz="2000" dirty="0" smtClean="0">
                <a:latin typeface="Calibri" pitchFamily="34" charset="0"/>
                <a:ea typeface="Verdana" pitchFamily="34" charset="0"/>
                <a:cs typeface="Calibri" pitchFamily="34" charset="0"/>
              </a:rPr>
              <a:t>Taxpayers are allowed to issue supplementary or revised invoice in respect of a supply made earlier</a:t>
            </a:r>
            <a:r>
              <a:rPr lang="en-US" sz="2000" dirty="0" smtClean="0">
                <a:latin typeface="Calibri" pitchFamily="34" charset="0"/>
                <a:ea typeface="Verdana" pitchFamily="34" charset="0"/>
                <a:cs typeface="Calibri" pitchFamily="34" charset="0"/>
              </a:rPr>
              <a:t>.</a:t>
            </a:r>
            <a:endParaRPr lang="en-IN" sz="2000" dirty="0" smtClean="0">
              <a:latin typeface="Calibri" pitchFamily="34" charset="0"/>
              <a:ea typeface="Verdana" pitchFamily="34" charset="0"/>
              <a:cs typeface="Calibri" pitchFamily="34" charset="0"/>
            </a:endParaRPr>
          </a:p>
          <a:p>
            <a:pPr marL="268288" indent="-268288" algn="just">
              <a:spcBef>
                <a:spcPts val="0"/>
              </a:spcBef>
            </a:pPr>
            <a:endParaRPr lang="en-IN" sz="2000" dirty="0" smtClean="0">
              <a:latin typeface="Calibri" pitchFamily="34" charset="0"/>
              <a:ea typeface="Verdana" pitchFamily="34" charset="0"/>
              <a:cs typeface="Calibri" pitchFamily="34" charset="0"/>
            </a:endParaRPr>
          </a:p>
          <a:p>
            <a:pPr marL="268288" indent="-268288" algn="just">
              <a:spcBef>
                <a:spcPts val="0"/>
              </a:spcBef>
            </a:pPr>
            <a:r>
              <a:rPr lang="en-IN" sz="2000" dirty="0" smtClean="0">
                <a:latin typeface="Calibri" pitchFamily="34" charset="0"/>
                <a:ea typeface="Verdana" pitchFamily="34" charset="0"/>
                <a:cs typeface="Calibri" pitchFamily="34" charset="0"/>
              </a:rPr>
              <a:t>Taxpayers are allowed to file the details of sales and purchases, and the various returns through Tax Return Preparers.</a:t>
            </a:r>
          </a:p>
          <a:p>
            <a:pPr marL="268288" indent="-268288" algn="just">
              <a:spcBef>
                <a:spcPts val="0"/>
              </a:spcBef>
            </a:pPr>
            <a:endParaRPr lang="en-IN" sz="2000" dirty="0" smtClean="0">
              <a:latin typeface="Calibri" pitchFamily="34" charset="0"/>
              <a:ea typeface="Verdana" pitchFamily="34" charset="0"/>
              <a:cs typeface="Calibri" pitchFamily="34" charset="0"/>
            </a:endParaRPr>
          </a:p>
          <a:p>
            <a:pPr marL="268288" indent="-268288" algn="just">
              <a:spcBef>
                <a:spcPts val="0"/>
              </a:spcBef>
            </a:pPr>
            <a:r>
              <a:rPr lang="en-IN" sz="2000" dirty="0" smtClean="0">
                <a:latin typeface="Calibri" pitchFamily="34" charset="0"/>
                <a:ea typeface="Verdana" pitchFamily="34" charset="0"/>
                <a:cs typeface="Calibri" pitchFamily="34" charset="0"/>
              </a:rPr>
              <a:t>Taxpayers can issue credit notes for reduction in tax liability and debit notes for increase in tax liability</a:t>
            </a:r>
            <a:r>
              <a:rPr lang="en-US" sz="2000" dirty="0" smtClean="0">
                <a:latin typeface="Calibri" pitchFamily="34" charset="0"/>
                <a:ea typeface="Verdana" pitchFamily="34" charset="0"/>
                <a:cs typeface="Calibri" pitchFamily="34" charset="0"/>
              </a:rPr>
              <a:t>.</a:t>
            </a:r>
            <a:r>
              <a:rPr lang="en-IN" sz="2000" dirty="0" smtClean="0">
                <a:latin typeface="Calibri" pitchFamily="34" charset="0"/>
                <a:ea typeface="Verdana" pitchFamily="34" charset="0"/>
                <a:cs typeface="Calibri" pitchFamily="34" charset="0"/>
              </a:rPr>
              <a:t> </a:t>
            </a:r>
          </a:p>
          <a:p>
            <a:pPr marL="268288" indent="-268288" algn="just">
              <a:spcBef>
                <a:spcPts val="0"/>
              </a:spcBef>
              <a:buNone/>
            </a:pPr>
            <a:endParaRPr lang="en-IN" sz="2000" dirty="0" smtClean="0">
              <a:latin typeface="Calibri" pitchFamily="34" charset="0"/>
              <a:ea typeface="Verdana" pitchFamily="34" charset="0"/>
              <a:cs typeface="Calibri" pitchFamily="34" charset="0"/>
            </a:endParaRPr>
          </a:p>
          <a:p>
            <a:pPr marL="268288" indent="-268288" algn="just">
              <a:spcBef>
                <a:spcPts val="0"/>
              </a:spcBef>
            </a:pPr>
            <a:r>
              <a:rPr lang="en-IN" sz="2000" dirty="0" smtClean="0">
                <a:latin typeface="Calibri" pitchFamily="34" charset="0"/>
                <a:ea typeface="Verdana" pitchFamily="34" charset="0"/>
                <a:cs typeface="Calibri" pitchFamily="34" charset="0"/>
              </a:rPr>
              <a:t>Commissioner has been empowered to grant extension of time for payment of certain tax dues or allow payment of such amount in monthly instalments to the tax payer</a:t>
            </a:r>
            <a:r>
              <a:rPr lang="en-US" sz="2000" dirty="0" smtClean="0">
                <a:latin typeface="Calibri" pitchFamily="34" charset="0"/>
                <a:ea typeface="Verdana" pitchFamily="34" charset="0"/>
                <a:cs typeface="Calibri" pitchFamily="34" charset="0"/>
              </a:rPr>
              <a:t>.</a:t>
            </a:r>
            <a:endParaRPr lang="en-IN" sz="2000" dirty="0" smtClean="0">
              <a:latin typeface="Calibri" pitchFamily="34" charset="0"/>
              <a:ea typeface="Verdana" pitchFamily="34" charset="0"/>
              <a:cs typeface="Calibri" pitchFamily="34" charset="0"/>
            </a:endParaRPr>
          </a:p>
          <a:p>
            <a:pPr marL="268288" indent="-268288" algn="just">
              <a:spcBef>
                <a:spcPts val="0"/>
              </a:spcBef>
            </a:pPr>
            <a:endParaRPr lang="en-IN" sz="2000" dirty="0" smtClean="0">
              <a:latin typeface="Calibri" pitchFamily="34" charset="0"/>
              <a:ea typeface="Verdana" pitchFamily="34" charset="0"/>
              <a:cs typeface="Calibri" pitchFamily="34" charset="0"/>
            </a:endParaRPr>
          </a:p>
          <a:p>
            <a:pPr marL="268288" indent="-268288" algn="just">
              <a:spcBef>
                <a:spcPts val="0"/>
              </a:spcBef>
            </a:pPr>
            <a:r>
              <a:rPr lang="en-IN" sz="2000" dirty="0" smtClean="0">
                <a:latin typeface="Calibri" pitchFamily="34" charset="0"/>
                <a:ea typeface="Verdana" pitchFamily="34" charset="0"/>
                <a:cs typeface="Calibri" pitchFamily="34" charset="0"/>
              </a:rPr>
              <a:t>Provision has been made for the Government to provide remission of tax on supplies which are found to be deficient in quantity due to any natural causes.</a:t>
            </a:r>
          </a:p>
          <a:p>
            <a:pPr algn="just">
              <a:lnSpc>
                <a:spcPct val="120000"/>
              </a:lnSpc>
              <a:spcBef>
                <a:spcPts val="0"/>
              </a:spcBef>
              <a:buNone/>
            </a:pPr>
            <a:endParaRPr lang="en-IN" sz="1800" dirty="0" smtClean="0"/>
          </a:p>
          <a:p>
            <a:pPr algn="just">
              <a:lnSpc>
                <a:spcPct val="120000"/>
              </a:lnSpc>
              <a:spcBef>
                <a:spcPts val="0"/>
              </a:spcBef>
            </a:pPr>
            <a:endParaRPr lang="en-IN" sz="1800" dirty="0" smtClean="0"/>
          </a:p>
          <a:p>
            <a:endParaRPr lang="en-IN" sz="1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65</a:t>
            </a:fld>
            <a:endParaRPr lang="en-US"/>
          </a:p>
        </p:txBody>
      </p:sp>
    </p:spTree>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14290"/>
            <a:ext cx="8229600" cy="642942"/>
          </a:xfrm>
        </p:spPr>
        <p:txBody>
          <a:bodyPr>
            <a:noAutofit/>
          </a:bodyPr>
          <a:lstStyle/>
          <a:p>
            <a:r>
              <a:rPr lang="en-IN" sz="2400" b="1" dirty="0" smtClean="0">
                <a:solidFill>
                  <a:sysClr val="windowText" lastClr="000000"/>
                </a:solidFill>
                <a:ea typeface="Verdana" pitchFamily="34" charset="0"/>
                <a:cs typeface="Calibri" pitchFamily="34" charset="0"/>
              </a:rPr>
              <a:t>GST LAW: HIGHLIGHTS..Contd.</a:t>
            </a:r>
            <a:endParaRPr lang="en-IN" sz="2400" dirty="0">
              <a:solidFill>
                <a:sysClr val="windowText" lastClr="000000"/>
              </a:solidFill>
            </a:endParaRPr>
          </a:p>
        </p:txBody>
      </p:sp>
      <p:sp>
        <p:nvSpPr>
          <p:cNvPr id="3" name="Content Placeholder 2"/>
          <p:cNvSpPr>
            <a:spLocks noGrp="1"/>
          </p:cNvSpPr>
          <p:nvPr>
            <p:ph idx="1"/>
          </p:nvPr>
        </p:nvSpPr>
        <p:spPr>
          <a:xfrm>
            <a:off x="500034" y="762000"/>
            <a:ext cx="7572428" cy="6096000"/>
          </a:xfrm>
        </p:spPr>
        <p:txBody>
          <a:bodyPr>
            <a:normAutofit fontScale="77500" lnSpcReduction="20000"/>
          </a:bodyPr>
          <a:lstStyle/>
          <a:p>
            <a:pPr algn="just">
              <a:lnSpc>
                <a:spcPct val="120000"/>
              </a:lnSpc>
              <a:spcBef>
                <a:spcPts val="0"/>
              </a:spcBef>
            </a:pPr>
            <a:endParaRPr lang="en-IN" dirty="0" smtClean="0">
              <a:latin typeface="Calibri" pitchFamily="34" charset="0"/>
              <a:ea typeface="Verdana" pitchFamily="34" charset="0"/>
              <a:cs typeface="Calibri" pitchFamily="34" charset="0"/>
            </a:endParaRPr>
          </a:p>
          <a:p>
            <a:pPr algn="just">
              <a:lnSpc>
                <a:spcPct val="120000"/>
              </a:lnSpc>
              <a:spcBef>
                <a:spcPts val="0"/>
              </a:spcBef>
            </a:pPr>
            <a:endParaRPr lang="en-IN" dirty="0">
              <a:ea typeface="Verdana" pitchFamily="34" charset="0"/>
              <a:cs typeface="Calibri" pitchFamily="34" charset="0"/>
            </a:endParaRPr>
          </a:p>
          <a:p>
            <a:pPr algn="just">
              <a:lnSpc>
                <a:spcPct val="120000"/>
              </a:lnSpc>
              <a:spcBef>
                <a:spcPts val="0"/>
              </a:spcBef>
            </a:pPr>
            <a:r>
              <a:rPr lang="en-IN" dirty="0" smtClean="0">
                <a:latin typeface="Calibri" pitchFamily="34" charset="0"/>
                <a:ea typeface="Verdana" pitchFamily="34" charset="0"/>
                <a:cs typeface="Calibri" pitchFamily="34" charset="0"/>
              </a:rPr>
              <a:t>Exports shall be treated as zero rated supply. No tax is payable on exports but credit of the input tax related to that supply shall be admissible and the same can be claimed as refund by them</a:t>
            </a:r>
          </a:p>
          <a:p>
            <a:pPr algn="just">
              <a:lnSpc>
                <a:spcPct val="120000"/>
              </a:lnSpc>
              <a:spcBef>
                <a:spcPts val="0"/>
              </a:spcBef>
            </a:pPr>
            <a:r>
              <a:rPr lang="en-IN" dirty="0" smtClean="0">
                <a:latin typeface="Calibri" pitchFamily="34" charset="0"/>
                <a:ea typeface="Verdana" pitchFamily="34" charset="0"/>
                <a:cs typeface="Calibri" pitchFamily="34" charset="0"/>
              </a:rPr>
              <a:t>The facility of job work has been continued under the GST regime </a:t>
            </a:r>
          </a:p>
          <a:p>
            <a:pPr algn="just">
              <a:lnSpc>
                <a:spcPct val="120000"/>
              </a:lnSpc>
              <a:spcBef>
                <a:spcPts val="0"/>
              </a:spcBef>
            </a:pPr>
            <a:endParaRPr lang="en-IN" dirty="0" smtClean="0">
              <a:latin typeface="Calibri" pitchFamily="34" charset="0"/>
              <a:ea typeface="Verdana" pitchFamily="34" charset="0"/>
              <a:cs typeface="Calibri" pitchFamily="34" charset="0"/>
            </a:endParaRPr>
          </a:p>
          <a:p>
            <a:pPr algn="just">
              <a:lnSpc>
                <a:spcPct val="120000"/>
              </a:lnSpc>
              <a:spcBef>
                <a:spcPts val="0"/>
              </a:spcBef>
            </a:pPr>
            <a:r>
              <a:rPr lang="en-US" dirty="0" smtClean="0">
                <a:latin typeface="Calibri" pitchFamily="34" charset="0"/>
                <a:ea typeface="Verdana" pitchFamily="34" charset="0"/>
                <a:cs typeface="Calibri" pitchFamily="34" charset="0"/>
              </a:rPr>
              <a:t>Facility of distribution of ITC for services amongst group companies has been allowed.</a:t>
            </a:r>
          </a:p>
          <a:p>
            <a:pPr algn="just">
              <a:lnSpc>
                <a:spcPct val="120000"/>
              </a:lnSpc>
              <a:spcBef>
                <a:spcPts val="0"/>
              </a:spcBef>
            </a:pPr>
            <a:endParaRPr lang="en-IN" dirty="0" smtClean="0">
              <a:latin typeface="Calibri" pitchFamily="34" charset="0"/>
              <a:ea typeface="Verdana" pitchFamily="34" charset="0"/>
              <a:cs typeface="Calibri" pitchFamily="34" charset="0"/>
            </a:endParaRPr>
          </a:p>
          <a:p>
            <a:pPr algn="just">
              <a:lnSpc>
                <a:spcPct val="120000"/>
              </a:lnSpc>
              <a:spcBef>
                <a:spcPts val="0"/>
              </a:spcBef>
            </a:pPr>
            <a:r>
              <a:rPr lang="en-IN" dirty="0" smtClean="0">
                <a:latin typeface="Calibri" pitchFamily="34" charset="0"/>
                <a:ea typeface="Verdana" pitchFamily="34" charset="0"/>
                <a:cs typeface="Calibri" pitchFamily="34" charset="0"/>
              </a:rPr>
              <a:t>Appeals can be filed against advance rulings. </a:t>
            </a:r>
          </a:p>
          <a:p>
            <a:pPr algn="just">
              <a:lnSpc>
                <a:spcPct val="120000"/>
              </a:lnSpc>
              <a:spcBef>
                <a:spcPts val="0"/>
              </a:spcBef>
            </a:pPr>
            <a:endParaRPr lang="en-IN" dirty="0" smtClean="0">
              <a:latin typeface="Calibri" pitchFamily="34" charset="0"/>
              <a:ea typeface="Verdana" pitchFamily="34" charset="0"/>
              <a:cs typeface="Calibri" pitchFamily="34" charset="0"/>
            </a:endParaRPr>
          </a:p>
          <a:p>
            <a:pPr algn="just">
              <a:lnSpc>
                <a:spcPct val="120000"/>
              </a:lnSpc>
              <a:spcBef>
                <a:spcPts val="0"/>
              </a:spcBef>
            </a:pPr>
            <a:r>
              <a:rPr lang="en-IN" dirty="0" smtClean="0">
                <a:latin typeface="Calibri" pitchFamily="34" charset="0"/>
                <a:ea typeface="Verdana" pitchFamily="34" charset="0"/>
                <a:cs typeface="Calibri" pitchFamily="34" charset="0"/>
              </a:rPr>
              <a:t>A separate schedule (schedule II) has been provided to clarify certain types of supply as either supply of goods or of services. For example, supply of intangibles, works contract supplies, lease transactions and restaurant supplies are categorised as supply of services. </a:t>
            </a:r>
          </a:p>
          <a:p>
            <a:pPr marL="342900" lvl="1" indent="-342900" algn="just">
              <a:lnSpc>
                <a:spcPct val="120000"/>
              </a:lnSpc>
              <a:spcBef>
                <a:spcPts val="0"/>
              </a:spcBef>
              <a:buFont typeface="Arial" pitchFamily="34" charset="0"/>
              <a:buChar char="•"/>
            </a:pPr>
            <a:endParaRPr lang="en-US" sz="3200" dirty="0" smtClean="0">
              <a:latin typeface="Calibri" pitchFamily="34" charset="0"/>
              <a:ea typeface="Verdana" pitchFamily="34" charset="0"/>
              <a:cs typeface="Calibri" pitchFamily="34" charset="0"/>
            </a:endParaRPr>
          </a:p>
          <a:p>
            <a:pPr marL="342000" indent="-342000" algn="just">
              <a:spcBef>
                <a:spcPts val="0"/>
              </a:spcBef>
              <a:buSzPct val="170000"/>
              <a:buNone/>
            </a:pPr>
            <a:endParaRPr lang="en-US" sz="2200" dirty="0" smtClean="0">
              <a:latin typeface="Calibri" pitchFamily="34" charset="0"/>
              <a:ea typeface="Verdana" pitchFamily="34" charset="0"/>
              <a:cs typeface="Calibri" pitchFamily="34" charset="0"/>
            </a:endParaRPr>
          </a:p>
          <a:p>
            <a:pPr algn="just">
              <a:spcBef>
                <a:spcPts val="0"/>
              </a:spcBef>
              <a:buNone/>
            </a:pPr>
            <a:endParaRPr lang="en-IN" sz="2200" dirty="0" smtClean="0">
              <a:latin typeface="Calibri" pitchFamily="34" charset="0"/>
              <a:ea typeface="Verdana" pitchFamily="34" charset="0"/>
              <a:cs typeface="Calibri" pitchFamily="34" charset="0"/>
            </a:endParaRPr>
          </a:p>
          <a:p>
            <a:endParaRPr lang="en-IN"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66</a:t>
            </a:fld>
            <a:endParaRPr lang="en-US"/>
          </a:p>
        </p:txBody>
      </p:sp>
    </p:spTree>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a:bodyPr>
          <a:lstStyle/>
          <a:p>
            <a:r>
              <a:rPr lang="en-IN" sz="3600" b="1" dirty="0" smtClean="0">
                <a:solidFill>
                  <a:sysClr val="windowText" lastClr="000000"/>
                </a:solidFill>
              </a:rPr>
              <a:t>CONCLUSION</a:t>
            </a:r>
            <a:endParaRPr lang="en-IN" sz="3600" dirty="0">
              <a:solidFill>
                <a:sysClr val="windowText" lastClr="000000"/>
              </a:solidFill>
            </a:endParaRPr>
          </a:p>
        </p:txBody>
      </p:sp>
      <p:sp>
        <p:nvSpPr>
          <p:cNvPr id="3" name="Content Placeholder 2"/>
          <p:cNvSpPr>
            <a:spLocks noGrp="1"/>
          </p:cNvSpPr>
          <p:nvPr>
            <p:ph idx="1"/>
          </p:nvPr>
        </p:nvSpPr>
        <p:spPr>
          <a:xfrm>
            <a:off x="457200" y="914400"/>
            <a:ext cx="7615262" cy="5211763"/>
          </a:xfrm>
        </p:spPr>
        <p:txBody>
          <a:bodyPr>
            <a:normAutofit fontScale="70000" lnSpcReduction="20000"/>
          </a:bodyPr>
          <a:lstStyle/>
          <a:p>
            <a:pPr marL="358775" indent="-269875" algn="just">
              <a:spcBef>
                <a:spcPts val="0"/>
              </a:spcBef>
              <a:buNone/>
            </a:pPr>
            <a:endParaRPr lang="en-IN" b="1" dirty="0" smtClean="0">
              <a:solidFill>
                <a:srgbClr val="0070C0"/>
              </a:solidFill>
              <a:latin typeface="Calibri" pitchFamily="34" charset="0"/>
              <a:ea typeface="Verdana" pitchFamily="34" charset="0"/>
              <a:cs typeface="Calibri" pitchFamily="34" charset="0"/>
            </a:endParaRPr>
          </a:p>
          <a:p>
            <a:pPr marL="358775" indent="-269875" algn="just">
              <a:spcBef>
                <a:spcPts val="0"/>
              </a:spcBef>
              <a:buNone/>
            </a:pPr>
            <a:endParaRPr lang="en-IN" b="1" dirty="0">
              <a:solidFill>
                <a:srgbClr val="0070C0"/>
              </a:solidFill>
              <a:ea typeface="Verdana" pitchFamily="34" charset="0"/>
              <a:cs typeface="Calibri" pitchFamily="34" charset="0"/>
            </a:endParaRPr>
          </a:p>
          <a:p>
            <a:pPr marL="358775" indent="-269875" algn="just">
              <a:spcBef>
                <a:spcPts val="0"/>
              </a:spcBef>
              <a:buNone/>
            </a:pPr>
            <a:r>
              <a:rPr lang="en-IN" b="1" dirty="0" smtClean="0">
                <a:solidFill>
                  <a:srgbClr val="0070C0"/>
                </a:solidFill>
                <a:latin typeface="Calibri" pitchFamily="34" charset="0"/>
                <a:ea typeface="Verdana" pitchFamily="34" charset="0"/>
                <a:cs typeface="Calibri" pitchFamily="34" charset="0"/>
              </a:rPr>
              <a:t>GST : A Game Changer</a:t>
            </a:r>
          </a:p>
          <a:p>
            <a:pPr marL="358775" indent="-269875" algn="just">
              <a:spcBef>
                <a:spcPts val="0"/>
              </a:spcBef>
            </a:pPr>
            <a:endParaRPr lang="en-IN" dirty="0" smtClean="0"/>
          </a:p>
          <a:p>
            <a:pPr marL="358775" indent="-269875" algn="just">
              <a:spcBef>
                <a:spcPts val="0"/>
              </a:spcBef>
            </a:pPr>
            <a:r>
              <a:rPr lang="en-IN" dirty="0" smtClean="0"/>
              <a:t>Introduction of GST would be a very significant step in the field of indirect tax reforms in India.</a:t>
            </a:r>
          </a:p>
          <a:p>
            <a:pPr marL="358775" indent="-269875" algn="just">
              <a:spcBef>
                <a:spcPts val="0"/>
              </a:spcBef>
            </a:pPr>
            <a:endParaRPr lang="en-IN" sz="2000" dirty="0" smtClean="0"/>
          </a:p>
          <a:p>
            <a:pPr marL="358775" indent="-269875" algn="just">
              <a:spcBef>
                <a:spcPts val="0"/>
              </a:spcBef>
            </a:pPr>
            <a:r>
              <a:rPr lang="en-IN" dirty="0" smtClean="0"/>
              <a:t>Revenues of Centre and States would rise due to widening of tax base, increase in trade volumes and improved tax compliance.</a:t>
            </a:r>
          </a:p>
          <a:p>
            <a:pPr marL="358775" indent="-269875" algn="just">
              <a:spcBef>
                <a:spcPts val="0"/>
              </a:spcBef>
            </a:pPr>
            <a:endParaRPr lang="en-IN" sz="2400" dirty="0" smtClean="0"/>
          </a:p>
          <a:p>
            <a:pPr marL="358775" indent="-269875" algn="just">
              <a:spcBef>
                <a:spcPts val="0"/>
              </a:spcBef>
            </a:pPr>
            <a:r>
              <a:rPr lang="en-IN" dirty="0" smtClean="0"/>
              <a:t>Introduction of GST would reduce economic distortions caused by inter-State variations in taxes.</a:t>
            </a:r>
          </a:p>
          <a:p>
            <a:pPr marL="358775" indent="-269875" algn="just">
              <a:spcBef>
                <a:spcPts val="0"/>
              </a:spcBef>
            </a:pPr>
            <a:endParaRPr lang="en-IN" sz="2400" dirty="0" smtClean="0"/>
          </a:p>
          <a:p>
            <a:pPr marL="358775" indent="-269875" algn="just">
              <a:spcBef>
                <a:spcPts val="0"/>
              </a:spcBef>
            </a:pPr>
            <a:r>
              <a:rPr lang="en-IN" dirty="0" smtClean="0"/>
              <a:t>It will streamline tax administration and avoid harassment of business.</a:t>
            </a:r>
          </a:p>
          <a:p>
            <a:pPr marL="358775" indent="-269875" algn="just">
              <a:spcBef>
                <a:spcPts val="0"/>
              </a:spcBef>
            </a:pPr>
            <a:endParaRPr lang="en-IN" sz="2400" dirty="0" smtClean="0"/>
          </a:p>
          <a:p>
            <a:pPr marL="358775" indent="-269875" algn="just">
              <a:spcBef>
                <a:spcPts val="0"/>
              </a:spcBef>
            </a:pPr>
            <a:r>
              <a:rPr lang="en-IN" dirty="0" smtClean="0"/>
              <a:t>Compliance costs for the industry will go down.</a:t>
            </a:r>
          </a:p>
          <a:p>
            <a:pPr marL="358775" indent="-269875" algn="just">
              <a:spcBef>
                <a:spcPts val="0"/>
              </a:spcBef>
            </a:pPr>
            <a:endParaRPr lang="en-IN" sz="2000" dirty="0" smtClean="0"/>
          </a:p>
          <a:p>
            <a:pPr marL="358775" indent="-269875" algn="just">
              <a:spcBef>
                <a:spcPts val="0"/>
              </a:spcBef>
            </a:pPr>
            <a:r>
              <a:rPr lang="en-IN" dirty="0" smtClean="0"/>
              <a:t>The GST, because of its transparent nature, would be easier to administer.</a:t>
            </a:r>
          </a:p>
          <a:p>
            <a:pPr marL="358775" indent="-269875" algn="just">
              <a:spcBef>
                <a:spcPts val="0"/>
              </a:spcBef>
            </a:pPr>
            <a:endParaRPr lang="en-IN" sz="1400" dirty="0" smtClean="0"/>
          </a:p>
          <a:p>
            <a:pPr marL="358775" indent="-269875" algn="just">
              <a:spcBef>
                <a:spcPts val="0"/>
              </a:spcBef>
            </a:pPr>
            <a:r>
              <a:rPr lang="en-IN" dirty="0" smtClean="0"/>
              <a:t>It would pave the way for a common national market.</a:t>
            </a:r>
          </a:p>
          <a:p>
            <a:endParaRPr lang="en-IN"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67</a:t>
            </a:fld>
            <a:endParaRPr lang="en-US"/>
          </a:p>
        </p:txBody>
      </p:sp>
    </p:spTree>
  </p:cSld>
  <p:clrMapOvr>
    <a:masterClrMapping/>
  </p:clrMapOv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pPr/>
              <a:t>68</a:t>
            </a:fld>
            <a:endParaRPr lang="en-US"/>
          </a:p>
        </p:txBody>
      </p:sp>
      <p:sp>
        <p:nvSpPr>
          <p:cNvPr id="4" name="Title 3"/>
          <p:cNvSpPr>
            <a:spLocks noGrp="1"/>
          </p:cNvSpPr>
          <p:nvPr>
            <p:ph type="title"/>
          </p:nvPr>
        </p:nvSpPr>
        <p:spPr>
          <a:xfrm>
            <a:off x="2357422" y="2643182"/>
            <a:ext cx="5715040" cy="1143000"/>
          </a:xfrm>
        </p:spPr>
        <p:txBody>
          <a:bodyPr>
            <a:normAutofit/>
          </a:bodyPr>
          <a:lstStyle/>
          <a:p>
            <a:r>
              <a:rPr lang="en-IN" sz="4800" dirty="0" smtClean="0">
                <a:solidFill>
                  <a:schemeClr val="tx2"/>
                </a:solidFill>
              </a:rPr>
              <a:t>THANK YOU</a:t>
            </a:r>
            <a:endParaRPr lang="en-IN" sz="4800" dirty="0">
              <a:solidFill>
                <a:schemeClr val="tx2"/>
              </a:solidFill>
            </a:endParaRPr>
          </a:p>
        </p:txBody>
      </p:sp>
      <p:sp>
        <p:nvSpPr>
          <p:cNvPr id="5" name="Title 3"/>
          <p:cNvSpPr txBox="1">
            <a:spLocks/>
          </p:cNvSpPr>
          <p:nvPr/>
        </p:nvSpPr>
        <p:spPr>
          <a:xfrm>
            <a:off x="4572000" y="5072074"/>
            <a:ext cx="3571900" cy="1143000"/>
          </a:xfrm>
          <a:prstGeom prst="rect">
            <a:avLst/>
          </a:prstGeom>
        </p:spPr>
        <p:txBody>
          <a:bodyPr vert="horz" lIns="45720" tIns="0" rIns="45720" bIns="0" anchor="b" anchorCtr="0">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IN" sz="2000" b="1" cap="all" dirty="0" smtClean="0">
                <a:ln w="500">
                  <a:solidFill>
                    <a:schemeClr val="tx2">
                      <a:shade val="20000"/>
                      <a:satMod val="120000"/>
                    </a:schemeClr>
                  </a:solidFill>
                </a:ln>
                <a:solidFill>
                  <a:schemeClr val="tx2"/>
                </a:solidFill>
                <a:latin typeface="+mj-lt"/>
                <a:ea typeface="+mj-ea"/>
                <a:cs typeface="+mj-cs"/>
              </a:rPr>
              <a:t>email</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IN" sz="2000" b="1" i="0" u="none" strike="noStrike" kern="1200" cap="all" spc="0" normalizeH="0" baseline="0" noProof="0" dirty="0" smtClean="0">
                <a:ln w="500">
                  <a:solidFill>
                    <a:schemeClr val="tx2">
                      <a:shade val="20000"/>
                      <a:satMod val="120000"/>
                    </a:schemeClr>
                  </a:solidFill>
                </a:ln>
                <a:solidFill>
                  <a:schemeClr val="tx2"/>
                </a:solidFill>
                <a:effectLst/>
                <a:uLnTx/>
                <a:uFillTx/>
                <a:latin typeface="+mj-lt"/>
                <a:ea typeface="+mj-ea"/>
                <a:cs typeface="+mj-cs"/>
              </a:rPr>
              <a:t>krishsri1959@gmail.com</a:t>
            </a:r>
            <a:endParaRPr kumimoji="0" lang="en-IN" sz="2000" b="1" i="0" u="none" strike="noStrike" kern="1200" cap="all" spc="0" normalizeH="0" baseline="0" noProof="0" dirty="0">
              <a:ln w="500">
                <a:solidFill>
                  <a:schemeClr val="tx2">
                    <a:shade val="20000"/>
                    <a:satMod val="120000"/>
                  </a:schemeClr>
                </a:solidFill>
              </a:ln>
              <a:solidFill>
                <a:schemeClr val="tx2"/>
              </a:solidFill>
              <a:effectLst/>
              <a:uLnTx/>
              <a:uFillTx/>
              <a:latin typeface="+mj-lt"/>
              <a:ea typeface="+mj-ea"/>
              <a:cs typeface="+mj-cs"/>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IN" sz="2600" b="1" dirty="0" smtClean="0">
                <a:ea typeface="Verdana" pitchFamily="34" charset="0"/>
                <a:cs typeface="Calibri" pitchFamily="34" charset="0"/>
              </a:rPr>
              <a:t>SALIENT FEATURES OF GST.. Contd.</a:t>
            </a:r>
            <a:endParaRPr lang="en-IN" sz="2600" dirty="0">
              <a:ea typeface="Verdana" pitchFamily="34" charset="0"/>
              <a:cs typeface="Calibri" pitchFamily="34" charset="0"/>
            </a:endParaRPr>
          </a:p>
        </p:txBody>
      </p:sp>
      <p:sp>
        <p:nvSpPr>
          <p:cNvPr id="3" name="Content Placeholder 2"/>
          <p:cNvSpPr>
            <a:spLocks noGrp="1"/>
          </p:cNvSpPr>
          <p:nvPr>
            <p:ph idx="1"/>
          </p:nvPr>
        </p:nvSpPr>
        <p:spPr>
          <a:xfrm>
            <a:off x="381000" y="1371600"/>
            <a:ext cx="7762900" cy="5334000"/>
          </a:xfrm>
        </p:spPr>
        <p:txBody>
          <a:bodyPr>
            <a:normAutofit fontScale="92500" lnSpcReduction="20000"/>
          </a:bodyPr>
          <a:lstStyle/>
          <a:p>
            <a:pPr lvl="0" algn="just">
              <a:spcBef>
                <a:spcPts val="0"/>
              </a:spcBef>
            </a:pPr>
            <a:r>
              <a:rPr lang="en-IN" sz="2400" dirty="0" smtClean="0"/>
              <a:t>An Integrated GST (IGST) would be levied and collected by the Centre on inter-State supply of goods and services. </a:t>
            </a:r>
          </a:p>
          <a:p>
            <a:pPr lvl="0" algn="just">
              <a:spcBef>
                <a:spcPts val="0"/>
              </a:spcBef>
            </a:pPr>
            <a:endParaRPr lang="en-IN" sz="2400" dirty="0" smtClean="0"/>
          </a:p>
          <a:p>
            <a:pPr lvl="0" algn="just">
              <a:spcBef>
                <a:spcPts val="0"/>
              </a:spcBef>
            </a:pPr>
            <a:r>
              <a:rPr lang="en-IN" sz="2400" dirty="0" smtClean="0"/>
              <a:t>Tax payers shall be allowed to take credit of taxes paid on inputs (input tax credit-ITC) and utilize the same for payment of output tax.</a:t>
            </a:r>
          </a:p>
          <a:p>
            <a:pPr lvl="0" algn="just">
              <a:spcBef>
                <a:spcPts val="0"/>
              </a:spcBef>
            </a:pPr>
            <a:endParaRPr lang="en-IN" sz="2400" dirty="0" smtClean="0"/>
          </a:p>
          <a:p>
            <a:pPr lvl="0" algn="just">
              <a:spcBef>
                <a:spcPts val="0"/>
              </a:spcBef>
            </a:pPr>
            <a:r>
              <a:rPr lang="en-IN" sz="2400" dirty="0" smtClean="0"/>
              <a:t>CGST credit can be used for payment of CGST and SGST credit can be used for payment of SGST.</a:t>
            </a:r>
          </a:p>
          <a:p>
            <a:pPr lvl="0" algn="just">
              <a:spcBef>
                <a:spcPts val="0"/>
              </a:spcBef>
            </a:pPr>
            <a:endParaRPr lang="en-IN" sz="2400" dirty="0" smtClean="0"/>
          </a:p>
          <a:p>
            <a:pPr lvl="0" algn="just">
              <a:spcBef>
                <a:spcPts val="0"/>
              </a:spcBef>
            </a:pPr>
            <a:r>
              <a:rPr lang="en-IN" sz="2400" dirty="0" smtClean="0"/>
              <a:t>No ITC on account of CGST shall be utilized towards payment of SGST and vice versa. </a:t>
            </a:r>
          </a:p>
          <a:p>
            <a:pPr lvl="0" algn="just">
              <a:spcBef>
                <a:spcPts val="0"/>
              </a:spcBef>
            </a:pPr>
            <a:endParaRPr lang="en-IN" sz="2400" dirty="0" smtClean="0"/>
          </a:p>
          <a:p>
            <a:pPr lvl="0" algn="just">
              <a:spcBef>
                <a:spcPts val="0"/>
              </a:spcBef>
            </a:pPr>
            <a:r>
              <a:rPr lang="en-IN" sz="2400" dirty="0" smtClean="0"/>
              <a:t>Credit of IGST would be permitted to be utilized for payment of IGST, CGST and SGST in that order.</a:t>
            </a:r>
          </a:p>
          <a:p>
            <a:pPr lvl="0" algn="just">
              <a:spcBef>
                <a:spcPts val="0"/>
              </a:spcBef>
            </a:pPr>
            <a:endParaRPr lang="en-IN" sz="2400" dirty="0" smtClean="0"/>
          </a:p>
          <a:p>
            <a:pPr algn="just">
              <a:spcBef>
                <a:spcPts val="0"/>
              </a:spcBef>
            </a:pPr>
            <a:r>
              <a:rPr lang="en-IN" sz="2400" dirty="0" smtClean="0"/>
              <a:t>SGST portion of IGST shall be transferred to the destination State where the goods or services are eventually consumed.</a:t>
            </a:r>
          </a:p>
          <a:p>
            <a:pPr lvl="0" algn="just">
              <a:spcBef>
                <a:spcPts val="0"/>
              </a:spcBef>
            </a:pPr>
            <a:endParaRPr lang="en-IN" sz="2400" dirty="0" smtClean="0"/>
          </a:p>
          <a:p>
            <a:endParaRPr lang="en-IN"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IN" sz="2600" b="1" dirty="0" smtClean="0">
                <a:ea typeface="Verdana" pitchFamily="34" charset="0"/>
                <a:cs typeface="Calibri" pitchFamily="34" charset="0"/>
              </a:rPr>
              <a:t>SALIENT FEATURES OF GST.. Contd.</a:t>
            </a:r>
            <a:endParaRPr lang="en-IN" sz="2600" dirty="0">
              <a:ea typeface="Verdana" pitchFamily="34" charset="0"/>
              <a:cs typeface="Calibri" pitchFamily="34" charset="0"/>
            </a:endParaRPr>
          </a:p>
        </p:txBody>
      </p:sp>
      <p:sp>
        <p:nvSpPr>
          <p:cNvPr id="3" name="Content Placeholder 2"/>
          <p:cNvSpPr>
            <a:spLocks noGrp="1"/>
          </p:cNvSpPr>
          <p:nvPr>
            <p:ph idx="1"/>
          </p:nvPr>
        </p:nvSpPr>
        <p:spPr>
          <a:xfrm>
            <a:off x="457200" y="1371600"/>
            <a:ext cx="7686700" cy="5257800"/>
          </a:xfrm>
        </p:spPr>
        <p:txBody>
          <a:bodyPr>
            <a:noAutofit/>
          </a:bodyPr>
          <a:lstStyle/>
          <a:p>
            <a:pPr lvl="0" algn="just">
              <a:spcBef>
                <a:spcPts val="0"/>
              </a:spcBef>
            </a:pPr>
            <a:r>
              <a:rPr lang="en-IN" sz="2000" dirty="0" smtClean="0"/>
              <a:t>HSN code shall be used for classifying the goods under the GST regime. </a:t>
            </a:r>
          </a:p>
          <a:p>
            <a:pPr lvl="0" algn="just">
              <a:spcBef>
                <a:spcPts val="0"/>
              </a:spcBef>
            </a:pPr>
            <a:endParaRPr lang="en-IN" sz="2000" dirty="0" smtClean="0"/>
          </a:p>
          <a:p>
            <a:pPr lvl="0" algn="just">
              <a:spcBef>
                <a:spcPts val="0"/>
              </a:spcBef>
            </a:pPr>
            <a:r>
              <a:rPr lang="en-IN" sz="2000" dirty="0" smtClean="0"/>
              <a:t>Taxpayers whose turnover is above Rs. 1.5 </a:t>
            </a:r>
            <a:r>
              <a:rPr lang="en-IN" sz="2000" dirty="0" err="1" smtClean="0"/>
              <a:t>crores</a:t>
            </a:r>
            <a:r>
              <a:rPr lang="en-IN" sz="2000" dirty="0" smtClean="0"/>
              <a:t> but below Rs. 5 </a:t>
            </a:r>
            <a:r>
              <a:rPr lang="en-IN" sz="2000" dirty="0" err="1" smtClean="0"/>
              <a:t>crores</a:t>
            </a:r>
            <a:r>
              <a:rPr lang="en-IN" sz="2000" dirty="0" smtClean="0"/>
              <a:t> shall use 2-digit code and the taxpayers whose turnover is Rs. 5 </a:t>
            </a:r>
            <a:r>
              <a:rPr lang="en-IN" sz="2000" dirty="0" err="1" smtClean="0"/>
              <a:t>crores</a:t>
            </a:r>
            <a:r>
              <a:rPr lang="en-IN" sz="2000" dirty="0" smtClean="0"/>
              <a:t> and above shall use 4-digit code.</a:t>
            </a:r>
          </a:p>
          <a:p>
            <a:pPr lvl="0" algn="just">
              <a:spcBef>
                <a:spcPts val="0"/>
              </a:spcBef>
            </a:pPr>
            <a:endParaRPr lang="en-IN" sz="2000" dirty="0" smtClean="0"/>
          </a:p>
          <a:p>
            <a:pPr lvl="0" algn="just">
              <a:spcBef>
                <a:spcPts val="0"/>
              </a:spcBef>
            </a:pPr>
            <a:r>
              <a:rPr lang="en-IN" sz="2000" dirty="0" smtClean="0"/>
              <a:t>Exports shall be treated as zero-rated supply. No tax is payable on exports but ITC related to the Inputs used in the supply for Exports, shall be refunded to exporters. </a:t>
            </a:r>
          </a:p>
          <a:p>
            <a:pPr lvl="0" algn="just">
              <a:spcBef>
                <a:spcPts val="0"/>
              </a:spcBef>
            </a:pPr>
            <a:endParaRPr lang="en-IN" sz="2000" dirty="0" smtClean="0"/>
          </a:p>
          <a:p>
            <a:pPr lvl="0" algn="just">
              <a:spcBef>
                <a:spcPts val="0"/>
              </a:spcBef>
            </a:pPr>
            <a:r>
              <a:rPr lang="en-IN" sz="2000" dirty="0" smtClean="0"/>
              <a:t>Import of goods/services would be subject to IGST in addition to customs duties.</a:t>
            </a:r>
          </a:p>
          <a:p>
            <a:pPr lvl="0" algn="just">
              <a:spcBef>
                <a:spcPts val="0"/>
              </a:spcBef>
            </a:pPr>
            <a:endParaRPr lang="en-IN" sz="2000" dirty="0" smtClean="0"/>
          </a:p>
          <a:p>
            <a:pPr algn="just">
              <a:spcBef>
                <a:spcPts val="0"/>
              </a:spcBef>
            </a:pPr>
            <a:r>
              <a:rPr lang="en-IN" sz="2000" dirty="0" smtClean="0"/>
              <a:t>IGST paid shall be available as ITC for further transactions.</a:t>
            </a:r>
            <a:endParaRPr lang="en-IN" sz="2000" dirty="0"/>
          </a:p>
          <a:p>
            <a:pPr algn="just">
              <a:spcBef>
                <a:spcPts val="0"/>
              </a:spcBef>
            </a:pPr>
            <a:r>
              <a:rPr lang="en-IN" sz="2000" dirty="0" smtClean="0"/>
              <a:t>Laws and procedures for levy and collection of CGST/SGST would be harmonized to the greatest extent possible.</a:t>
            </a:r>
            <a:endParaRPr lang="en-IN" sz="20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r>
              <a:rPr lang="en-IN" sz="2600" b="1" dirty="0" smtClean="0">
                <a:ea typeface="Verdana" pitchFamily="34" charset="0"/>
                <a:cs typeface="Calibri" pitchFamily="34" charset="0"/>
              </a:rPr>
              <a:t>GST AND CENTRE-STATE FINANCIAL RELATIONS </a:t>
            </a:r>
            <a:endParaRPr lang="en-IN" sz="2600" dirty="0">
              <a:ea typeface="Verdana" pitchFamily="34" charset="0"/>
              <a:cs typeface="Calibri" pitchFamily="34" charset="0"/>
            </a:endParaRPr>
          </a:p>
        </p:txBody>
      </p:sp>
      <p:sp>
        <p:nvSpPr>
          <p:cNvPr id="3" name="Content Placeholder 2"/>
          <p:cNvSpPr>
            <a:spLocks noGrp="1"/>
          </p:cNvSpPr>
          <p:nvPr>
            <p:ph idx="1"/>
          </p:nvPr>
        </p:nvSpPr>
        <p:spPr>
          <a:xfrm>
            <a:off x="457200" y="1295400"/>
            <a:ext cx="7615262" cy="5562600"/>
          </a:xfrm>
        </p:spPr>
        <p:txBody>
          <a:bodyPr>
            <a:normAutofit fontScale="77500" lnSpcReduction="20000"/>
          </a:bodyPr>
          <a:lstStyle/>
          <a:p>
            <a:pPr algn="just">
              <a:lnSpc>
                <a:spcPct val="120000"/>
              </a:lnSpc>
              <a:spcBef>
                <a:spcPts val="0"/>
              </a:spcBef>
            </a:pPr>
            <a:r>
              <a:rPr lang="en-IN" sz="2600" dirty="0" smtClean="0"/>
              <a:t>Currently, the fiscal powers between the Centre and the States are clearly demarcated in the Constitution.</a:t>
            </a:r>
          </a:p>
          <a:p>
            <a:pPr algn="just">
              <a:lnSpc>
                <a:spcPct val="120000"/>
              </a:lnSpc>
              <a:spcBef>
                <a:spcPts val="0"/>
              </a:spcBef>
            </a:pPr>
            <a:endParaRPr lang="en-IN" sz="2600" dirty="0" smtClean="0"/>
          </a:p>
          <a:p>
            <a:pPr algn="just">
              <a:lnSpc>
                <a:spcPct val="120000"/>
              </a:lnSpc>
              <a:spcBef>
                <a:spcPts val="0"/>
              </a:spcBef>
            </a:pPr>
            <a:r>
              <a:rPr lang="en-IN" sz="2600" dirty="0" smtClean="0"/>
              <a:t>The Centre has the powers to levy tax on the manufacture of goods while the States have the powers to levy tax on the sale of goods. </a:t>
            </a:r>
          </a:p>
          <a:p>
            <a:pPr algn="just">
              <a:lnSpc>
                <a:spcPct val="120000"/>
              </a:lnSpc>
              <a:spcBef>
                <a:spcPts val="0"/>
              </a:spcBef>
            </a:pPr>
            <a:endParaRPr lang="en-IN" sz="2600" dirty="0" smtClean="0"/>
          </a:p>
          <a:p>
            <a:pPr algn="just">
              <a:lnSpc>
                <a:spcPct val="120000"/>
              </a:lnSpc>
              <a:spcBef>
                <a:spcPts val="0"/>
              </a:spcBef>
            </a:pPr>
            <a:r>
              <a:rPr lang="en-IN" sz="2600" dirty="0" smtClean="0"/>
              <a:t>In case of inter-State sales, the Centre levies the Central Sales Tax but, the tax is collected and retained by States. </a:t>
            </a:r>
          </a:p>
          <a:p>
            <a:pPr algn="just">
              <a:lnSpc>
                <a:spcPct val="120000"/>
              </a:lnSpc>
              <a:spcBef>
                <a:spcPts val="0"/>
              </a:spcBef>
            </a:pPr>
            <a:endParaRPr lang="en-IN" sz="2600" dirty="0" smtClean="0"/>
          </a:p>
          <a:p>
            <a:pPr algn="just">
              <a:lnSpc>
                <a:spcPct val="120000"/>
              </a:lnSpc>
              <a:spcBef>
                <a:spcPts val="0"/>
              </a:spcBef>
            </a:pPr>
            <a:r>
              <a:rPr lang="en-IN" sz="2600" dirty="0" smtClean="0"/>
              <a:t>As for services, it is the Centre alone that is empowered to levy a tax namely service tax.</a:t>
            </a:r>
          </a:p>
          <a:p>
            <a:pPr algn="just">
              <a:lnSpc>
                <a:spcPct val="120000"/>
              </a:lnSpc>
              <a:spcBef>
                <a:spcPts val="0"/>
              </a:spcBef>
            </a:pPr>
            <a:endParaRPr lang="en-IN" sz="2600" dirty="0" smtClean="0"/>
          </a:p>
          <a:p>
            <a:pPr algn="just">
              <a:lnSpc>
                <a:spcPct val="120000"/>
              </a:lnSpc>
              <a:spcBef>
                <a:spcPts val="0"/>
              </a:spcBef>
            </a:pPr>
            <a:r>
              <a:rPr lang="en-IN" sz="2600" dirty="0" smtClean="0"/>
              <a:t>Introduction of GST would therefore require amendments in the Constitution so as to simultaneously empower the Centre and the States to levy and collect this common tax named GST. </a:t>
            </a:r>
          </a:p>
          <a:p>
            <a:pPr>
              <a:buNone/>
            </a:pPr>
            <a:endParaRPr lang="en-IN"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Tree>
  </p:cSld>
  <p:clrMapOvr>
    <a:masterClrMapping/>
  </p:clrMapOvr>
  <p:transition/>
  <p:timing>
    <p:tnLst>
      <p:par>
        <p:cTn id="1" dur="indefinite" restart="never" nodeType="tmRoot"/>
      </p:par>
    </p:tnLst>
  </p:timing>
</p:sld>
</file>

<file path=ppt/theme/_rels/theme5.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Theme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5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mar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C00000"/>
        </a:solidFill>
        <a:ln w="9525" cap="flat" cmpd="sng" algn="ctr">
          <a:solidFill>
            <a:srgbClr val="C00000"/>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rgbClr val="C00000"/>
        </a:solidFill>
        <a:ln w="9525" cap="flat" cmpd="sng" algn="ctr">
          <a:solidFill>
            <a:srgbClr val="C00000"/>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Theme2</Template>
  <TotalTime>462</TotalTime>
  <Words>6054</Words>
  <Application>Microsoft Office PowerPoint</Application>
  <PresentationFormat>On-screen Show (4:3)</PresentationFormat>
  <Paragraphs>802</Paragraphs>
  <Slides>68</Slides>
  <Notes>0</Notes>
  <HiddenSlides>0</HiddenSlides>
  <MMClips>0</MMClips>
  <ScaleCrop>false</ScaleCrop>
  <HeadingPairs>
    <vt:vector size="4" baseType="variant">
      <vt:variant>
        <vt:lpstr>Theme</vt:lpstr>
      </vt:variant>
      <vt:variant>
        <vt:i4>5</vt:i4>
      </vt:variant>
      <vt:variant>
        <vt:lpstr>Slide Titles</vt:lpstr>
      </vt:variant>
      <vt:variant>
        <vt:i4>68</vt:i4>
      </vt:variant>
    </vt:vector>
  </HeadingPairs>
  <TitlesOfParts>
    <vt:vector size="73" baseType="lpstr">
      <vt:lpstr>Theme2</vt:lpstr>
      <vt:lpstr>1_Office Theme</vt:lpstr>
      <vt:lpstr>5_Default Design</vt:lpstr>
      <vt:lpstr>3_Office Theme</vt:lpstr>
      <vt:lpstr>Opulent</vt:lpstr>
      <vt:lpstr>OVERVIEW OF GST   a presentation for symbiosis law university,pune. APRIL,07,2018</vt:lpstr>
      <vt:lpstr>PowerPoint Presentation</vt:lpstr>
      <vt:lpstr>INTRODUCTION: BENEFITS OF GST</vt:lpstr>
      <vt:lpstr>SALIENT FEATURES OF GST</vt:lpstr>
      <vt:lpstr>SALIENT FEATURES OF GST.. Contd.</vt:lpstr>
      <vt:lpstr>SALIENT FEATURES OF GST.. Contd.</vt:lpstr>
      <vt:lpstr>SALIENT FEATURES OF GST.. Contd.</vt:lpstr>
      <vt:lpstr>SALIENT FEATURES OF GST.. Contd.</vt:lpstr>
      <vt:lpstr>GST AND CENTRE-STATE FINANCIAL RELATIONS </vt:lpstr>
      <vt:lpstr>A  brief concept Note  on the Statement and purpose of the 101stConStitutional AMENDMENT ACT, 2016  </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PRESENTATION PLAN </vt:lpstr>
      <vt:lpstr>MEANING AND SCOPE OF SUPPLY </vt:lpstr>
      <vt:lpstr> TAXABLE PERSON                                                               </vt:lpstr>
      <vt:lpstr>THRESHOLD EXEMPTION </vt:lpstr>
      <vt:lpstr>COMPOSITION SCHEME </vt:lpstr>
      <vt:lpstr>EXEMPTION </vt:lpstr>
      <vt:lpstr>VALUATION </vt:lpstr>
      <vt:lpstr>PowerPoint Presentation</vt:lpstr>
      <vt:lpstr>INPUT TAX CREDIT(ITC) </vt:lpstr>
      <vt:lpstr>PowerPoint Presentation</vt:lpstr>
      <vt:lpstr>INPUT TAX CREDIT.. Contd. </vt:lpstr>
      <vt:lpstr>REGISTRATION </vt:lpstr>
      <vt:lpstr>REGISTRATION.. Contd.</vt:lpstr>
      <vt:lpstr>RETURN </vt:lpstr>
      <vt:lpstr>INVOICE MATCHING </vt:lpstr>
      <vt:lpstr>PowerPoint Presentation</vt:lpstr>
      <vt:lpstr>PAYMENT OF TAX </vt:lpstr>
      <vt:lpstr>REFUNDS </vt:lpstr>
      <vt:lpstr>ASSESSMENT </vt:lpstr>
      <vt:lpstr>AUDIT </vt:lpstr>
      <vt:lpstr>DEMANDS </vt:lpstr>
      <vt:lpstr>TAX COLLECTED BUT NOT PAID TO THE GOVERNMENT </vt:lpstr>
      <vt:lpstr>RECOVERY OF TAX FROM THE PERSON IN DEFAULT                  </vt:lpstr>
      <vt:lpstr>SEARCH, SEIZURE AND ARREST </vt:lpstr>
      <vt:lpstr>PENALTY DISCIPLINES </vt:lpstr>
      <vt:lpstr>PROSECUTION </vt:lpstr>
      <vt:lpstr>APPEALS </vt:lpstr>
      <vt:lpstr>PowerPoint Presentation</vt:lpstr>
      <vt:lpstr>ADVANCE RULING </vt:lpstr>
      <vt:lpstr>TRANSITIONAL PROVISIONS</vt:lpstr>
      <vt:lpstr>TRANSITIONAL PROVISIONS...Contd.</vt:lpstr>
      <vt:lpstr>OTHER CRITICAL PROVISIONS</vt:lpstr>
      <vt:lpstr>OTHER CRITICAL PROVISIONS..Contd.</vt:lpstr>
      <vt:lpstr>GST LAW: HIGHLIGHTS</vt:lpstr>
      <vt:lpstr>GST LAW: HIGHLIGHTS.. Contd.</vt:lpstr>
      <vt:lpstr>GST LAW: HIGHLIGHTS.. Contd.</vt:lpstr>
      <vt:lpstr>GST LAW: HIGHLIGHTS..Contd.</vt:lpstr>
      <vt:lpstr>CONCLUSION</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GOODS AND SERVICES TAX (GST): AN OVERVIEW</dc:title>
  <dc:creator>user</dc:creator>
  <cp:lastModifiedBy>ADMIN</cp:lastModifiedBy>
  <cp:revision>165</cp:revision>
  <dcterms:created xsi:type="dcterms:W3CDTF">2006-08-16T00:00:00Z</dcterms:created>
  <dcterms:modified xsi:type="dcterms:W3CDTF">2018-09-10T17:29:31Z</dcterms:modified>
</cp:coreProperties>
</file>